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57" r:id="rId4"/>
    <p:sldId id="296" r:id="rId5"/>
    <p:sldId id="297" r:id="rId6"/>
    <p:sldId id="285" r:id="rId7"/>
    <p:sldId id="284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394"/>
    <a:srgbClr val="634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6" autoAdjust="0"/>
    <p:restoredTop sz="96866" autoAdjust="0"/>
  </p:normalViewPr>
  <p:slideViewPr>
    <p:cSldViewPr snapToGrid="0">
      <p:cViewPr varScale="1">
        <p:scale>
          <a:sx n="74" d="100"/>
          <a:sy n="74" d="100"/>
        </p:scale>
        <p:origin x="10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6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4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4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3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82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5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573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9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8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38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58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E3A75-BC88-44DE-98C0-A0ADA8F6B788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6F016-BC89-4B95-8ED1-2C1B0985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76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microsoft.com/office/2007/relationships/media" Target="../media/media17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png"/><Relationship Id="rId2" Type="http://schemas.openxmlformats.org/officeDocument/2006/relationships/video" Target="../media/media16.mp4"/><Relationship Id="rId16" Type="http://schemas.openxmlformats.org/officeDocument/2006/relationships/image" Target="../media/image6.jpeg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11" Type="http://schemas.openxmlformats.org/officeDocument/2006/relationships/image" Target="../media/image3.jpeg"/><Relationship Id="rId5" Type="http://schemas.microsoft.com/office/2007/relationships/media" Target="../media/media18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17.mp4"/><Relationship Id="rId9" Type="http://schemas.openxmlformats.org/officeDocument/2006/relationships/image" Target="../media/image1.jpe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3.jpeg"/><Relationship Id="rId3" Type="http://schemas.microsoft.com/office/2007/relationships/media" Target="../media/media20.mp4"/><Relationship Id="rId7" Type="http://schemas.openxmlformats.org/officeDocument/2006/relationships/image" Target="../media/image39.jpg"/><Relationship Id="rId12" Type="http://schemas.openxmlformats.org/officeDocument/2006/relationships/image" Target="../media/image4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8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jpeg"/><Relationship Id="rId4" Type="http://schemas.openxmlformats.org/officeDocument/2006/relationships/video" Target="../media/media20.mp4"/><Relationship Id="rId9" Type="http://schemas.openxmlformats.org/officeDocument/2006/relationships/image" Target="../media/image2.jpeg"/><Relationship Id="rId1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4.png"/><Relationship Id="rId3" Type="http://schemas.microsoft.com/office/2007/relationships/media" Target="../media/media2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video" Target="../media/media21.mp4"/><Relationship Id="rId16" Type="http://schemas.openxmlformats.org/officeDocument/2006/relationships/image" Target="../media/image6.jpeg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openxmlformats.org/officeDocument/2006/relationships/image" Target="../media/image3.jpeg"/><Relationship Id="rId5" Type="http://schemas.microsoft.com/office/2007/relationships/media" Target="../media/media23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22.mp4"/><Relationship Id="rId9" Type="http://schemas.openxmlformats.org/officeDocument/2006/relationships/image" Target="../media/image1.jpe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microsoft.com/office/2007/relationships/media" Target="../media/media25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video" Target="../media/media24.mp4"/><Relationship Id="rId16" Type="http://schemas.openxmlformats.org/officeDocument/2006/relationships/image" Target="../media/image6.jpeg"/><Relationship Id="rId1" Type="http://schemas.microsoft.com/office/2007/relationships/media" Target="../media/media24.mp4"/><Relationship Id="rId6" Type="http://schemas.openxmlformats.org/officeDocument/2006/relationships/video" Target="../media/media26.mp4"/><Relationship Id="rId11" Type="http://schemas.openxmlformats.org/officeDocument/2006/relationships/image" Target="../media/image3.jpeg"/><Relationship Id="rId5" Type="http://schemas.microsoft.com/office/2007/relationships/media" Target="../media/media26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25.mp4"/><Relationship Id="rId9" Type="http://schemas.openxmlformats.org/officeDocument/2006/relationships/image" Target="../media/image1.jpe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jpeg"/><Relationship Id="rId3" Type="http://schemas.microsoft.com/office/2007/relationships/media" Target="../media/media28.mp4"/><Relationship Id="rId7" Type="http://schemas.openxmlformats.org/officeDocument/2006/relationships/image" Target="../media/image1.jpeg"/><Relationship Id="rId12" Type="http://schemas.openxmlformats.org/officeDocument/2006/relationships/image" Target="../media/image23.jpe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49.jpe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video" Target="../media/media28.mp4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32.mp4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3.png"/><Relationship Id="rId3" Type="http://schemas.microsoft.com/office/2007/relationships/media" Target="../media/media30.mp4"/><Relationship Id="rId21" Type="http://schemas.openxmlformats.org/officeDocument/2006/relationships/image" Target="../media/image56.png"/><Relationship Id="rId7" Type="http://schemas.microsoft.com/office/2007/relationships/media" Target="../media/media32.mp4"/><Relationship Id="rId12" Type="http://schemas.openxmlformats.org/officeDocument/2006/relationships/video" Target="../media/media34.mp4"/><Relationship Id="rId17" Type="http://schemas.openxmlformats.org/officeDocument/2006/relationships/image" Target="../media/image3.jpeg"/><Relationship Id="rId25" Type="http://schemas.openxmlformats.org/officeDocument/2006/relationships/image" Target="../media/image6.jpeg"/><Relationship Id="rId2" Type="http://schemas.openxmlformats.org/officeDocument/2006/relationships/video" Target="../media/media29.mp4"/><Relationship Id="rId16" Type="http://schemas.openxmlformats.org/officeDocument/2006/relationships/image" Target="../media/image2.jpeg"/><Relationship Id="rId20" Type="http://schemas.openxmlformats.org/officeDocument/2006/relationships/image" Target="../media/image55.png"/><Relationship Id="rId1" Type="http://schemas.microsoft.com/office/2007/relationships/media" Target="../media/media29.mp4"/><Relationship Id="rId6" Type="http://schemas.openxmlformats.org/officeDocument/2006/relationships/video" Target="../media/media31.mp4"/><Relationship Id="rId11" Type="http://schemas.microsoft.com/office/2007/relationships/media" Target="../media/media34.mp4"/><Relationship Id="rId24" Type="http://schemas.openxmlformats.org/officeDocument/2006/relationships/image" Target="../media/image23.jpeg"/><Relationship Id="rId5" Type="http://schemas.microsoft.com/office/2007/relationships/media" Target="../media/media31.mp4"/><Relationship Id="rId15" Type="http://schemas.openxmlformats.org/officeDocument/2006/relationships/image" Target="../media/image1.jpeg"/><Relationship Id="rId23" Type="http://schemas.openxmlformats.org/officeDocument/2006/relationships/image" Target="../media/image58.png"/><Relationship Id="rId10" Type="http://schemas.openxmlformats.org/officeDocument/2006/relationships/video" Target="../media/media33.mp4"/><Relationship Id="rId19" Type="http://schemas.openxmlformats.org/officeDocument/2006/relationships/image" Target="../media/image54.png"/><Relationship Id="rId4" Type="http://schemas.openxmlformats.org/officeDocument/2006/relationships/video" Target="../media/media30.mp4"/><Relationship Id="rId9" Type="http://schemas.microsoft.com/office/2007/relationships/media" Target="../media/media33.mp4"/><Relationship Id="rId14" Type="http://schemas.openxmlformats.org/officeDocument/2006/relationships/image" Target="../media/image52.jpe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38.mp4"/><Relationship Id="rId13" Type="http://schemas.openxmlformats.org/officeDocument/2006/relationships/image" Target="../media/image3.jpeg"/><Relationship Id="rId18" Type="http://schemas.openxmlformats.org/officeDocument/2006/relationships/image" Target="../media/image23.jpeg"/><Relationship Id="rId3" Type="http://schemas.microsoft.com/office/2007/relationships/media" Target="../media/media36.mp4"/><Relationship Id="rId7" Type="http://schemas.microsoft.com/office/2007/relationships/media" Target="../media/media38.mp4"/><Relationship Id="rId12" Type="http://schemas.openxmlformats.org/officeDocument/2006/relationships/image" Target="../media/image2.jpeg"/><Relationship Id="rId17" Type="http://schemas.openxmlformats.org/officeDocument/2006/relationships/image" Target="../media/image63.png"/><Relationship Id="rId2" Type="http://schemas.openxmlformats.org/officeDocument/2006/relationships/video" Target="../media/media35.mp4"/><Relationship Id="rId16" Type="http://schemas.openxmlformats.org/officeDocument/2006/relationships/image" Target="../media/image62.png"/><Relationship Id="rId1" Type="http://schemas.microsoft.com/office/2007/relationships/media" Target="../media/media35.mp4"/><Relationship Id="rId6" Type="http://schemas.openxmlformats.org/officeDocument/2006/relationships/video" Target="../media/media37.mp4"/><Relationship Id="rId11" Type="http://schemas.openxmlformats.org/officeDocument/2006/relationships/image" Target="../media/image1.jpeg"/><Relationship Id="rId5" Type="http://schemas.microsoft.com/office/2007/relationships/media" Target="../media/media37.mp4"/><Relationship Id="rId15" Type="http://schemas.openxmlformats.org/officeDocument/2006/relationships/image" Target="../media/image61.png"/><Relationship Id="rId10" Type="http://schemas.openxmlformats.org/officeDocument/2006/relationships/image" Target="../media/image59.jpeg"/><Relationship Id="rId19" Type="http://schemas.openxmlformats.org/officeDocument/2006/relationships/image" Target="../media/image6.jpeg"/><Relationship Id="rId4" Type="http://schemas.openxmlformats.org/officeDocument/2006/relationships/video" Target="../media/media36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2.mp4"/><Relationship Id="rId13" Type="http://schemas.openxmlformats.org/officeDocument/2006/relationships/image" Target="../media/image2.jpeg"/><Relationship Id="rId18" Type="http://schemas.openxmlformats.org/officeDocument/2006/relationships/image" Target="../media/image69.png"/><Relationship Id="rId3" Type="http://schemas.microsoft.com/office/2007/relationships/media" Target="../media/media40.mp4"/><Relationship Id="rId7" Type="http://schemas.microsoft.com/office/2007/relationships/media" Target="../media/media42.mp4"/><Relationship Id="rId12" Type="http://schemas.openxmlformats.org/officeDocument/2006/relationships/image" Target="../media/image1.jpeg"/><Relationship Id="rId17" Type="http://schemas.openxmlformats.org/officeDocument/2006/relationships/image" Target="../media/image68.png"/><Relationship Id="rId2" Type="http://schemas.openxmlformats.org/officeDocument/2006/relationships/video" Target="../media/media39.mp4"/><Relationship Id="rId16" Type="http://schemas.openxmlformats.org/officeDocument/2006/relationships/image" Target="../media/image67.png"/><Relationship Id="rId20" Type="http://schemas.openxmlformats.org/officeDocument/2006/relationships/image" Target="../media/image6.jpeg"/><Relationship Id="rId1" Type="http://schemas.microsoft.com/office/2007/relationships/media" Target="../media/media39.mp4"/><Relationship Id="rId6" Type="http://schemas.openxmlformats.org/officeDocument/2006/relationships/video" Target="../media/media41.mp4"/><Relationship Id="rId11" Type="http://schemas.openxmlformats.org/officeDocument/2006/relationships/image" Target="../media/image65.jpeg"/><Relationship Id="rId5" Type="http://schemas.microsoft.com/office/2007/relationships/media" Target="../media/media41.mp4"/><Relationship Id="rId15" Type="http://schemas.openxmlformats.org/officeDocument/2006/relationships/image" Target="../media/image66.png"/><Relationship Id="rId10" Type="http://schemas.openxmlformats.org/officeDocument/2006/relationships/image" Target="../media/image64.jpeg"/><Relationship Id="rId19" Type="http://schemas.openxmlformats.org/officeDocument/2006/relationships/image" Target="../media/image23.jpeg"/><Relationship Id="rId4" Type="http://schemas.openxmlformats.org/officeDocument/2006/relationships/video" Target="../media/media40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2.png"/><Relationship Id="rId3" Type="http://schemas.microsoft.com/office/2007/relationships/media" Target="../media/media4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1.png"/><Relationship Id="rId2" Type="http://schemas.openxmlformats.org/officeDocument/2006/relationships/video" Target="../media/media43.mp4"/><Relationship Id="rId16" Type="http://schemas.openxmlformats.org/officeDocument/2006/relationships/image" Target="../media/image6.jpeg"/><Relationship Id="rId1" Type="http://schemas.microsoft.com/office/2007/relationships/media" Target="../media/media43.mp4"/><Relationship Id="rId6" Type="http://schemas.openxmlformats.org/officeDocument/2006/relationships/video" Target="../media/media45.mp4"/><Relationship Id="rId11" Type="http://schemas.openxmlformats.org/officeDocument/2006/relationships/image" Target="../media/image3.jpeg"/><Relationship Id="rId5" Type="http://schemas.microsoft.com/office/2007/relationships/media" Target="../media/media45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44.mp4"/><Relationship Id="rId9" Type="http://schemas.openxmlformats.org/officeDocument/2006/relationships/image" Target="../media/image1.jpe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2.jpeg"/><Relationship Id="rId18" Type="http://schemas.openxmlformats.org/officeDocument/2006/relationships/image" Target="../media/image23.jpeg"/><Relationship Id="rId3" Type="http://schemas.microsoft.com/office/2007/relationships/media" Target="../media/media47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80.png"/><Relationship Id="rId2" Type="http://schemas.openxmlformats.org/officeDocument/2006/relationships/video" Target="../media/media46.mp4"/><Relationship Id="rId16" Type="http://schemas.openxmlformats.org/officeDocument/2006/relationships/image" Target="../media/image79.png"/><Relationship Id="rId1" Type="http://schemas.microsoft.com/office/2007/relationships/media" Target="../media/media46.mp4"/><Relationship Id="rId6" Type="http://schemas.openxmlformats.org/officeDocument/2006/relationships/video" Target="../media/media48.mp4"/><Relationship Id="rId11" Type="http://schemas.openxmlformats.org/officeDocument/2006/relationships/image" Target="../media/image77.jpeg"/><Relationship Id="rId5" Type="http://schemas.microsoft.com/office/2007/relationships/media" Target="../media/media48.mp4"/><Relationship Id="rId15" Type="http://schemas.openxmlformats.org/officeDocument/2006/relationships/image" Target="../media/image78.png"/><Relationship Id="rId10" Type="http://schemas.openxmlformats.org/officeDocument/2006/relationships/image" Target="../media/image76.jpeg"/><Relationship Id="rId19" Type="http://schemas.openxmlformats.org/officeDocument/2006/relationships/image" Target="../media/image6.jpeg"/><Relationship Id="rId4" Type="http://schemas.openxmlformats.org/officeDocument/2006/relationships/video" Target="../media/media47.mp4"/><Relationship Id="rId9" Type="http://schemas.openxmlformats.org/officeDocument/2006/relationships/image" Target="../media/image75.jpeg"/><Relationship Id="rId1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59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jpeg"/><Relationship Id="rId3" Type="http://schemas.microsoft.com/office/2007/relationships/media" Target="../media/media51.mp4"/><Relationship Id="rId7" Type="http://schemas.openxmlformats.org/officeDocument/2006/relationships/image" Target="../media/image1.jpeg"/><Relationship Id="rId12" Type="http://schemas.openxmlformats.org/officeDocument/2006/relationships/image" Target="../media/image23.jpeg"/><Relationship Id="rId2" Type="http://schemas.openxmlformats.org/officeDocument/2006/relationships/video" Target="../media/media50.mp4"/><Relationship Id="rId1" Type="http://schemas.microsoft.com/office/2007/relationships/media" Target="../media/media50.mp4"/><Relationship Id="rId6" Type="http://schemas.openxmlformats.org/officeDocument/2006/relationships/image" Target="../media/image59.jpe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4" Type="http://schemas.openxmlformats.org/officeDocument/2006/relationships/video" Target="../media/media51.mp4"/><Relationship Id="rId9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jpeg"/><Relationship Id="rId3" Type="http://schemas.microsoft.com/office/2007/relationships/media" Target="../media/media53.mp4"/><Relationship Id="rId7" Type="http://schemas.openxmlformats.org/officeDocument/2006/relationships/image" Target="../media/image1.jpeg"/><Relationship Id="rId12" Type="http://schemas.openxmlformats.org/officeDocument/2006/relationships/image" Target="../media/image23.jpeg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6" Type="http://schemas.openxmlformats.org/officeDocument/2006/relationships/image" Target="../media/image59.jpe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4.png"/><Relationship Id="rId4" Type="http://schemas.openxmlformats.org/officeDocument/2006/relationships/video" Target="../media/media53.mp4"/><Relationship Id="rId9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jpeg"/><Relationship Id="rId3" Type="http://schemas.microsoft.com/office/2007/relationships/media" Target="../media/media55.mp4"/><Relationship Id="rId7" Type="http://schemas.openxmlformats.org/officeDocument/2006/relationships/image" Target="../media/image1.jpeg"/><Relationship Id="rId12" Type="http://schemas.openxmlformats.org/officeDocument/2006/relationships/image" Target="../media/image23.jpeg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6" Type="http://schemas.openxmlformats.org/officeDocument/2006/relationships/image" Target="../media/image59.jpeg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6.png"/><Relationship Id="rId4" Type="http://schemas.openxmlformats.org/officeDocument/2006/relationships/video" Target="../media/media55.mp4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56.mp4"/><Relationship Id="rId1" Type="http://schemas.microsoft.com/office/2007/relationships/media" Target="../media/media56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88.jpeg"/><Relationship Id="rId9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jpeg"/><Relationship Id="rId3" Type="http://schemas.microsoft.com/office/2007/relationships/media" Target="../media/media58.mp4"/><Relationship Id="rId7" Type="http://schemas.openxmlformats.org/officeDocument/2006/relationships/image" Target="../media/image1.jpeg"/><Relationship Id="rId12" Type="http://schemas.openxmlformats.org/officeDocument/2006/relationships/image" Target="../media/image23.jpeg"/><Relationship Id="rId2" Type="http://schemas.openxmlformats.org/officeDocument/2006/relationships/video" Target="../media/media57.mp4"/><Relationship Id="rId1" Type="http://schemas.microsoft.com/office/2007/relationships/media" Target="../media/media57.mp4"/><Relationship Id="rId6" Type="http://schemas.openxmlformats.org/officeDocument/2006/relationships/image" Target="../media/image90.jpe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1.png"/><Relationship Id="rId4" Type="http://schemas.openxmlformats.org/officeDocument/2006/relationships/video" Target="../media/media58.mp4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5.png"/><Relationship Id="rId3" Type="http://schemas.microsoft.com/office/2007/relationships/media" Target="../media/media60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4.png"/><Relationship Id="rId2" Type="http://schemas.openxmlformats.org/officeDocument/2006/relationships/video" Target="../media/media59.mp4"/><Relationship Id="rId16" Type="http://schemas.openxmlformats.org/officeDocument/2006/relationships/image" Target="../media/image6.jpeg"/><Relationship Id="rId1" Type="http://schemas.microsoft.com/office/2007/relationships/media" Target="../media/media59.mp4"/><Relationship Id="rId6" Type="http://schemas.openxmlformats.org/officeDocument/2006/relationships/video" Target="../media/media61.mp4"/><Relationship Id="rId11" Type="http://schemas.openxmlformats.org/officeDocument/2006/relationships/image" Target="../media/image3.jpeg"/><Relationship Id="rId5" Type="http://schemas.microsoft.com/office/2007/relationships/media" Target="../media/media61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60.mp4"/><Relationship Id="rId9" Type="http://schemas.openxmlformats.org/officeDocument/2006/relationships/image" Target="../media/image1.jpeg"/><Relationship Id="rId1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5.mp4"/><Relationship Id="rId13" Type="http://schemas.openxmlformats.org/officeDocument/2006/relationships/image" Target="../media/image3.jpeg"/><Relationship Id="rId18" Type="http://schemas.openxmlformats.org/officeDocument/2006/relationships/image" Target="../media/image23.jpeg"/><Relationship Id="rId3" Type="http://schemas.microsoft.com/office/2007/relationships/media" Target="../media/media63.mp4"/><Relationship Id="rId7" Type="http://schemas.microsoft.com/office/2007/relationships/media" Target="../media/media65.mp4"/><Relationship Id="rId12" Type="http://schemas.openxmlformats.org/officeDocument/2006/relationships/image" Target="../media/image2.jpeg"/><Relationship Id="rId17" Type="http://schemas.openxmlformats.org/officeDocument/2006/relationships/image" Target="../media/image101.png"/><Relationship Id="rId2" Type="http://schemas.openxmlformats.org/officeDocument/2006/relationships/video" Target="../media/media62.mp4"/><Relationship Id="rId16" Type="http://schemas.openxmlformats.org/officeDocument/2006/relationships/image" Target="../media/image100.png"/><Relationship Id="rId1" Type="http://schemas.microsoft.com/office/2007/relationships/media" Target="../media/media62.mp4"/><Relationship Id="rId6" Type="http://schemas.openxmlformats.org/officeDocument/2006/relationships/video" Target="../media/media64.mp4"/><Relationship Id="rId11" Type="http://schemas.openxmlformats.org/officeDocument/2006/relationships/image" Target="../media/image1.jpeg"/><Relationship Id="rId5" Type="http://schemas.microsoft.com/office/2007/relationships/media" Target="../media/media64.mp4"/><Relationship Id="rId15" Type="http://schemas.openxmlformats.org/officeDocument/2006/relationships/image" Target="../media/image99.png"/><Relationship Id="rId10" Type="http://schemas.openxmlformats.org/officeDocument/2006/relationships/image" Target="../media/image97.jpeg"/><Relationship Id="rId19" Type="http://schemas.openxmlformats.org/officeDocument/2006/relationships/image" Target="../media/image6.jpeg"/><Relationship Id="rId4" Type="http://schemas.openxmlformats.org/officeDocument/2006/relationships/video" Target="../media/media63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9.mp4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03.jpeg"/><Relationship Id="rId26" Type="http://schemas.openxmlformats.org/officeDocument/2006/relationships/image" Target="../media/image23.jpeg"/><Relationship Id="rId3" Type="http://schemas.microsoft.com/office/2007/relationships/media" Target="../media/media67.mp4"/><Relationship Id="rId21" Type="http://schemas.openxmlformats.org/officeDocument/2006/relationships/image" Target="../media/image106.png"/><Relationship Id="rId7" Type="http://schemas.microsoft.com/office/2007/relationships/media" Target="../media/media69.mp4"/><Relationship Id="rId12" Type="http://schemas.openxmlformats.org/officeDocument/2006/relationships/video" Target="../media/media71.mp4"/><Relationship Id="rId17" Type="http://schemas.openxmlformats.org/officeDocument/2006/relationships/image" Target="../media/image102.jpeg"/><Relationship Id="rId25" Type="http://schemas.openxmlformats.org/officeDocument/2006/relationships/image" Target="../media/image110.png"/><Relationship Id="rId2" Type="http://schemas.openxmlformats.org/officeDocument/2006/relationships/video" Target="../media/media66.mp4"/><Relationship Id="rId16" Type="http://schemas.openxmlformats.org/officeDocument/2006/relationships/image" Target="../media/image3.jpeg"/><Relationship Id="rId20" Type="http://schemas.openxmlformats.org/officeDocument/2006/relationships/image" Target="../media/image105.png"/><Relationship Id="rId1" Type="http://schemas.microsoft.com/office/2007/relationships/media" Target="../media/media66.mp4"/><Relationship Id="rId6" Type="http://schemas.openxmlformats.org/officeDocument/2006/relationships/video" Target="../media/media68.mp4"/><Relationship Id="rId11" Type="http://schemas.microsoft.com/office/2007/relationships/media" Target="../media/media71.mp4"/><Relationship Id="rId24" Type="http://schemas.openxmlformats.org/officeDocument/2006/relationships/image" Target="../media/image109.png"/><Relationship Id="rId5" Type="http://schemas.microsoft.com/office/2007/relationships/media" Target="../media/media68.mp4"/><Relationship Id="rId15" Type="http://schemas.openxmlformats.org/officeDocument/2006/relationships/image" Target="../media/image2.jpeg"/><Relationship Id="rId23" Type="http://schemas.openxmlformats.org/officeDocument/2006/relationships/image" Target="../media/image108.png"/><Relationship Id="rId10" Type="http://schemas.openxmlformats.org/officeDocument/2006/relationships/video" Target="../media/media70.mp4"/><Relationship Id="rId19" Type="http://schemas.openxmlformats.org/officeDocument/2006/relationships/image" Target="../media/image104.jpeg"/><Relationship Id="rId4" Type="http://schemas.openxmlformats.org/officeDocument/2006/relationships/video" Target="../media/media67.mp4"/><Relationship Id="rId9" Type="http://schemas.microsoft.com/office/2007/relationships/media" Target="../media/media70.mp4"/><Relationship Id="rId14" Type="http://schemas.openxmlformats.org/officeDocument/2006/relationships/image" Target="../media/image1.jpeg"/><Relationship Id="rId22" Type="http://schemas.openxmlformats.org/officeDocument/2006/relationships/image" Target="../media/image107.png"/><Relationship Id="rId27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wa.mdx.ac.uk/chris/hebb/CAARDiagramAnimation3a.mp4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72.mp4"/><Relationship Id="rId1" Type="http://schemas.microsoft.com/office/2007/relationships/media" Target="../media/media72.mp4"/><Relationship Id="rId6" Type="http://schemas.openxmlformats.org/officeDocument/2006/relationships/image" Target="../media/image2.jpeg"/><Relationship Id="rId11" Type="http://schemas.openxmlformats.org/officeDocument/2006/relationships/image" Target="../media/image6.jpeg"/><Relationship Id="rId5" Type="http://schemas.openxmlformats.org/officeDocument/2006/relationships/image" Target="../media/image1.jpeg"/><Relationship Id="rId10" Type="http://schemas.openxmlformats.org/officeDocument/2006/relationships/image" Target="../media/image23.jpeg"/><Relationship Id="rId4" Type="http://schemas.openxmlformats.org/officeDocument/2006/relationships/image" Target="../media/image111.jpe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wa.mdx.ac.uk/chris/hebb/CAARDiagramAnimation3a.mp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image" Target="../media/image10.jpeg"/><Relationship Id="rId26" Type="http://schemas.openxmlformats.org/officeDocument/2006/relationships/image" Target="../media/image3.jpeg"/><Relationship Id="rId3" Type="http://schemas.microsoft.com/office/2007/relationships/media" Target="../media/media3.mp4"/><Relationship Id="rId21" Type="http://schemas.openxmlformats.org/officeDocument/2006/relationships/image" Target="../media/image13.jpeg"/><Relationship Id="rId34" Type="http://schemas.openxmlformats.org/officeDocument/2006/relationships/image" Target="../media/image23.jpe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image" Target="../media/image9.jpeg"/><Relationship Id="rId25" Type="http://schemas.openxmlformats.org/officeDocument/2006/relationships/image" Target="../media/image2.jpeg"/><Relationship Id="rId33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8.jpeg"/><Relationship Id="rId20" Type="http://schemas.openxmlformats.org/officeDocument/2006/relationships/image" Target="../media/image12.jpeg"/><Relationship Id="rId29" Type="http://schemas.openxmlformats.org/officeDocument/2006/relationships/image" Target="../media/image18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1.jpeg"/><Relationship Id="rId32" Type="http://schemas.openxmlformats.org/officeDocument/2006/relationships/image" Target="../media/image21.png"/><Relationship Id="rId5" Type="http://schemas.microsoft.com/office/2007/relationships/media" Target="../media/media4.mp4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5.jpeg"/><Relationship Id="rId28" Type="http://schemas.openxmlformats.org/officeDocument/2006/relationships/image" Target="../media/image17.png"/><Relationship Id="rId10" Type="http://schemas.openxmlformats.org/officeDocument/2006/relationships/video" Target="../media/media6.mp4"/><Relationship Id="rId19" Type="http://schemas.openxmlformats.org/officeDocument/2006/relationships/image" Target="../media/image11.jpeg"/><Relationship Id="rId31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14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microsoft.com/office/2007/relationships/media" Target="../media/media10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17" Type="http://schemas.openxmlformats.org/officeDocument/2006/relationships/image" Target="../media/image6.jpeg"/><Relationship Id="rId2" Type="http://schemas.openxmlformats.org/officeDocument/2006/relationships/video" Target="../media/media9.mp4"/><Relationship Id="rId16" Type="http://schemas.openxmlformats.org/officeDocument/2006/relationships/image" Target="../media/image23.jpeg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2.jpeg"/><Relationship Id="rId5" Type="http://schemas.microsoft.com/office/2007/relationships/media" Target="../media/media11.mp4"/><Relationship Id="rId15" Type="http://schemas.openxmlformats.org/officeDocument/2006/relationships/image" Target="../media/image28.png"/><Relationship Id="rId10" Type="http://schemas.openxmlformats.org/officeDocument/2006/relationships/image" Target="../media/image1.jpeg"/><Relationship Id="rId4" Type="http://schemas.openxmlformats.org/officeDocument/2006/relationships/video" Target="../media/media10.mp4"/><Relationship Id="rId9" Type="http://schemas.openxmlformats.org/officeDocument/2006/relationships/image" Target="../media/image25.jp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image" Target="../media/image29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3.png"/><Relationship Id="rId3" Type="http://schemas.microsoft.com/office/2007/relationships/media" Target="../media/media1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2" Type="http://schemas.openxmlformats.org/officeDocument/2006/relationships/video" Target="../media/media13.mp4"/><Relationship Id="rId16" Type="http://schemas.openxmlformats.org/officeDocument/2006/relationships/image" Target="../media/image6.jpeg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3.jpeg"/><Relationship Id="rId5" Type="http://schemas.microsoft.com/office/2007/relationships/media" Target="../media/media15.mp4"/><Relationship Id="rId15" Type="http://schemas.openxmlformats.org/officeDocument/2006/relationships/image" Target="../media/image23.jpeg"/><Relationship Id="rId10" Type="http://schemas.openxmlformats.org/officeDocument/2006/relationships/image" Target="../media/image2.jpeg"/><Relationship Id="rId4" Type="http://schemas.openxmlformats.org/officeDocument/2006/relationships/video" Target="../media/media14.mp4"/><Relationship Id="rId9" Type="http://schemas.openxmlformats.org/officeDocument/2006/relationships/image" Target="../media/image1.jpe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855" y="1614493"/>
            <a:ext cx="812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(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703" y="3380871"/>
            <a:ext cx="6981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an Artificial Neural Network model, Cell Assembly-based Task Analysis is a new method that outputs a task performance model composed of integrated mind-brain Cell Assemblies, which are currently believed to be the most plausible, general organisation of the brain and how it supports mental operations.  A simplified model of Cell Assemblies and their cognitive architecture is described and then used in the method.  A brief sub-task is analysed.  The method’s utility to research in  Artificial Intelligence, neuroscience and cognitive psychology is discussed and the possibility of a General Theory suggested.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0400" y="2329966"/>
            <a:ext cx="593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Dan Diaper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&amp;	       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Sound 1">
            <a:hlinkClick r:id="" action="ppaction://hlinkshowjump?jump=nextslide" highlightClick="1"/>
          </p:cNvPr>
          <p:cNvSpPr/>
          <p:nvPr/>
        </p:nvSpPr>
        <p:spPr>
          <a:xfrm>
            <a:off x="7471317" y="2282284"/>
            <a:ext cx="2334322" cy="4482790"/>
          </a:xfrm>
          <a:prstGeom prst="actionButtonSound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endParaRPr lang="en-GB" sz="3200" b="1" u="sng" dirty="0">
              <a:solidFill>
                <a:srgbClr val="FF0000"/>
              </a:solidFill>
            </a:endParaRPr>
          </a:p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endParaRPr lang="en-GB" sz="3200" b="1" u="sng" dirty="0">
              <a:solidFill>
                <a:srgbClr val="FF0000"/>
              </a:solidFill>
            </a:endParaRPr>
          </a:p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n-GB" sz="3200" b="1" u="sng" dirty="0" smtClean="0">
                <a:solidFill>
                  <a:srgbClr val="FF0000"/>
                </a:solidFill>
              </a:rPr>
              <a:t>SOUND TEST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  <p:sp>
        <p:nvSpPr>
          <p:cNvPr id="6" name="Action Button: Forward or Next 5">
            <a:hlinkClick r:id="rId5" action="ppaction://hlinksldjump" highlightClick="1"/>
          </p:cNvPr>
          <p:cNvSpPr/>
          <p:nvPr/>
        </p:nvSpPr>
        <p:spPr>
          <a:xfrm>
            <a:off x="7768683" y="96644"/>
            <a:ext cx="2059258" cy="1092819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u="sng" dirty="0" smtClean="0">
                <a:solidFill>
                  <a:srgbClr val="FF0000"/>
                </a:solidFill>
              </a:rPr>
              <a:t>NEXT </a:t>
            </a:r>
            <a:endParaRPr lang="en-GB" sz="4800" b="1" u="sng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6635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0" y="1962178"/>
            <a:ext cx="5782576" cy="4421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7456" y="5151863"/>
            <a:ext cx="107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CABot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5565" y="3263590"/>
            <a:ext cx="107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CAbTA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1842" y="5148139"/>
            <a:ext cx="107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00B050"/>
                </a:solidFill>
              </a:rPr>
              <a:t>CAbTA</a:t>
            </a:r>
            <a:endParaRPr lang="en-GB" sz="2400" b="1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4185424" y="3746810"/>
            <a:ext cx="1721008" cy="14050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63380" y="3841288"/>
            <a:ext cx="7431" cy="13046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83298" y="3642731"/>
            <a:ext cx="3712" cy="1542588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869151" y="3627863"/>
            <a:ext cx="3718" cy="1527716"/>
          </a:xfrm>
          <a:prstGeom prst="straightConnector1">
            <a:avLst/>
          </a:prstGeom>
          <a:ln w="571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95857" y="2921620"/>
            <a:ext cx="1936592" cy="7434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836019" y="2776654"/>
            <a:ext cx="2081564" cy="3717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5326" y="1238360"/>
            <a:ext cx="59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Square-of-Identity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055166" y="3673503"/>
            <a:ext cx="9540" cy="48716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WIN_20201217_07_32_49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67345" y="213955"/>
            <a:ext cx="468989" cy="351742"/>
          </a:xfrm>
          <a:prstGeom prst="rect">
            <a:avLst/>
          </a:prstGeom>
        </p:spPr>
      </p:pic>
      <p:pic>
        <p:nvPicPr>
          <p:cNvPr id="12" name="WIN_20201217_07_34_24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83427" y="660525"/>
            <a:ext cx="433916" cy="325437"/>
          </a:xfrm>
          <a:prstGeom prst="rect">
            <a:avLst/>
          </a:prstGeom>
        </p:spPr>
      </p:pic>
      <p:pic>
        <p:nvPicPr>
          <p:cNvPr id="24" name="WIN_20201217_07_35_50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6364" y="675916"/>
            <a:ext cx="413395" cy="31004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5947576" y="3506525"/>
            <a:ext cx="15903" cy="1622066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20"/>
            <a:ext cx="1792522" cy="109741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644" y="111512"/>
            <a:ext cx="1003609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10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9251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70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418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5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1987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45" y="2328003"/>
            <a:ext cx="4577395" cy="3507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6" y="2319671"/>
            <a:ext cx="4574527" cy="3498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326" y="1238360"/>
            <a:ext cx="59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Square-of-Identity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4908" y="4847064"/>
            <a:ext cx="1256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solidFill>
                  <a:srgbClr val="00B050"/>
                </a:solidFill>
              </a:rPr>
              <a:t>CABot</a:t>
            </a:r>
            <a:endParaRPr lang="en-GB" sz="1600" b="1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71493" y="3932663"/>
            <a:ext cx="1144859" cy="9887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39952" y="3653883"/>
            <a:ext cx="1256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solidFill>
                  <a:srgbClr val="00B050"/>
                </a:solidFill>
              </a:rPr>
              <a:t>CAbTA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1036" y="2661425"/>
            <a:ext cx="40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7030A0"/>
                </a:solidFill>
              </a:rPr>
              <a:t>?</a:t>
            </a:r>
            <a:endParaRPr lang="en-GB" sz="4000" b="1" dirty="0">
              <a:solidFill>
                <a:srgbClr val="7030A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074127" y="3464312"/>
            <a:ext cx="1687551" cy="1427357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WIN_20201221_07_24_28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1101" y="431190"/>
            <a:ext cx="577113" cy="432835"/>
          </a:xfrm>
          <a:prstGeom prst="rect">
            <a:avLst/>
          </a:prstGeom>
        </p:spPr>
      </p:pic>
      <p:pic>
        <p:nvPicPr>
          <p:cNvPr id="24" name="WIN_20201221_07_25_03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2688" y="428174"/>
            <a:ext cx="571900" cy="42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18"/>
            <a:ext cx="1792522" cy="10974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11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0684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16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937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4341" y="1367567"/>
            <a:ext cx="689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Simplified Cell Assembly Model (SCAM)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AM diagram 5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7" y="2100423"/>
            <a:ext cx="4390859" cy="33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47850" y="36845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5326" y="1238360"/>
            <a:ext cx="59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6724" y="1972383"/>
            <a:ext cx="462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four SCAM parameters associated with number of neurons are: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1837" y="2690300"/>
            <a:ext cx="469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could have CA membership;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4281" y="3446003"/>
            <a:ext cx="446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 there are sufficient neurons firing for CA ignition;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4280" y="4171477"/>
            <a:ext cx="474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of firing neurons at CA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4281" y="4995193"/>
            <a:ext cx="476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IgFat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number of firing neurons at CA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extinction.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1_07_49_36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4317" y="337810"/>
            <a:ext cx="461336" cy="346002"/>
          </a:xfrm>
          <a:prstGeom prst="rect">
            <a:avLst/>
          </a:prstGeom>
        </p:spPr>
      </p:pic>
      <p:pic>
        <p:nvPicPr>
          <p:cNvPr id="5" name="WIN_20201221_07_50_16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1213" y="693630"/>
            <a:ext cx="500394" cy="375296"/>
          </a:xfrm>
          <a:prstGeom prst="rect">
            <a:avLst/>
          </a:prstGeom>
        </p:spPr>
      </p:pic>
      <p:pic>
        <p:nvPicPr>
          <p:cNvPr id="7" name="WIN_20201221_07_51_00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45039" y="757227"/>
            <a:ext cx="524965" cy="3937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76220"/>
            <a:ext cx="1792522" cy="109741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12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8956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8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45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3068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11" grpId="0"/>
      <p:bldP spid="6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4341" y="1359684"/>
            <a:ext cx="689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Simplified Cell Assembly Model (SCAM)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1703" y="4696354"/>
            <a:ext cx="443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D50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time when a CA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neurons firing at CA extinction (IgFat).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1788" y="5724985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98343" y="5917150"/>
          <a:ext cx="8437577" cy="816158"/>
        </p:xfrm>
        <a:graphic>
          <a:graphicData uri="http://schemas.openxmlformats.org/drawingml/2006/table">
            <a:tbl>
              <a:tblPr firstRow="1" firstCol="1" bandRow="1"/>
              <a:tblGrid>
                <a:gridCol w="464969"/>
                <a:gridCol w="877314"/>
                <a:gridCol w="610756"/>
                <a:gridCol w="732389"/>
                <a:gridCol w="659064"/>
                <a:gridCol w="561585"/>
                <a:gridCol w="610756"/>
                <a:gridCol w="565899"/>
                <a:gridCol w="654751"/>
                <a:gridCol w="610756"/>
                <a:gridCol w="2089338"/>
              </a:tblGrid>
              <a:tr h="201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Thresh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IgMax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IgFat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P50%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IgTIg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IgTEx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D50%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 Acronym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2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CKEC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-1.0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 Kitchen Entrance Check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7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VKEG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 Kitchen Entrance General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7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CMC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-1.0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COG Make Coffee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47850" y="36845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5327" y="1230477"/>
            <a:ext cx="342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6724" y="2032839"/>
            <a:ext cx="462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SCAM parameters associated with time are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1837" y="2750756"/>
            <a:ext cx="4692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P50%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when a CA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required neurons firing to reach ignition threshold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6725" y="3680271"/>
            <a:ext cx="446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IgTIg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CA’s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6724" y="4186592"/>
            <a:ext cx="474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IgTEx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ignited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CA’s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SCAM diagram 5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7" y="2100423"/>
            <a:ext cx="4390859" cy="330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1_09_28_0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4700" y="236433"/>
            <a:ext cx="440459" cy="330344"/>
          </a:xfrm>
          <a:prstGeom prst="rect">
            <a:avLst/>
          </a:prstGeom>
        </p:spPr>
      </p:pic>
      <p:pic>
        <p:nvPicPr>
          <p:cNvPr id="4" name="WIN_20201221_09_28_49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37413" y="623398"/>
            <a:ext cx="532875" cy="399656"/>
          </a:xfrm>
          <a:prstGeom prst="rect">
            <a:avLst/>
          </a:prstGeom>
        </p:spPr>
      </p:pic>
      <p:pic>
        <p:nvPicPr>
          <p:cNvPr id="10" name="WIN_20201221_09_29_18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73380" y="620202"/>
            <a:ext cx="537339" cy="4030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67"/>
            <a:ext cx="1792522" cy="109741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13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728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8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56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5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416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  <p:bldP spid="6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fault CAAR Diagram 2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79" y="3241965"/>
            <a:ext cx="5637110" cy="3505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5327" y="1238360"/>
            <a:ext cx="342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5319" y="1380654"/>
            <a:ext cx="503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Assembly Architecture Relationship (CAAR) Diagram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952" y="2516489"/>
            <a:ext cx="837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CAAR Diagram is “architectural” in that it shows how CAs are related, over time.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768" y="3364132"/>
            <a:ext cx="4276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CAAR is not prescriptive, but there is a default architecture: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903" y="4277276"/>
            <a:ext cx="3128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 of Cognitive CAs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834" y="4626158"/>
            <a:ext cx="3263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hich mediate between Perceptual and Motor CAs.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1_11_03_18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8892" y="357063"/>
            <a:ext cx="612858" cy="459644"/>
          </a:xfrm>
          <a:prstGeom prst="rect">
            <a:avLst/>
          </a:prstGeom>
        </p:spPr>
      </p:pic>
      <p:pic>
        <p:nvPicPr>
          <p:cNvPr id="3" name="WIN_20201221_11_03_49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2221" y="375483"/>
            <a:ext cx="588755" cy="4415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75"/>
            <a:ext cx="1792522" cy="109741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14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5515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74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72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7668" y="1387044"/>
            <a:ext cx="547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Analysis Document (MAD)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D demo 1a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1" y="1909948"/>
            <a:ext cx="5772637" cy="49480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5327" y="1238360"/>
            <a:ext cx="342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053" y="1977485"/>
            <a:ext cx="285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3893" y="2245116"/>
            <a:ext cx="2943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ETHOD</a:t>
            </a:r>
            <a:endParaRPr lang="en-GB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921" y="3226423"/>
            <a:ext cx="347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 Assign a number and name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5638" y="3668755"/>
            <a:ext cx="347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Start writing the “free” text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6789" y="4088785"/>
            <a:ext cx="347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Consider the INPUTS</a:t>
            </a:r>
          </a:p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and OUTPUTS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1921" y="4757857"/>
            <a:ext cx="347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Complete the SCAM table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9358" y="5203902"/>
            <a:ext cx="347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 Draw the SCAM Diagram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9355" y="5739164"/>
            <a:ext cx="347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 Draw the CAAR Diagram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9552" y="6207512"/>
            <a:ext cx="314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ITERATE – a lot! </a:t>
            </a:r>
            <a:endParaRPr lang="en-GB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1_12_12_38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72107" y="230820"/>
            <a:ext cx="289834" cy="217376"/>
          </a:xfrm>
          <a:prstGeom prst="rect">
            <a:avLst/>
          </a:prstGeom>
        </p:spPr>
      </p:pic>
      <p:pic>
        <p:nvPicPr>
          <p:cNvPr id="22" name="WIN_20201221_12_14_49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90978" y="357629"/>
            <a:ext cx="339495" cy="254621"/>
          </a:xfrm>
          <a:prstGeom prst="rect">
            <a:avLst/>
          </a:prstGeom>
        </p:spPr>
      </p:pic>
      <p:pic>
        <p:nvPicPr>
          <p:cNvPr id="23" name="WIN_20201221_12_15_43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10097" y="524510"/>
            <a:ext cx="350226" cy="262669"/>
          </a:xfrm>
          <a:prstGeom prst="rect">
            <a:avLst/>
          </a:prstGeom>
        </p:spPr>
      </p:pic>
      <p:pic>
        <p:nvPicPr>
          <p:cNvPr id="25" name="WIN_20201221_12_17_49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18399" y="261491"/>
            <a:ext cx="358623" cy="268968"/>
          </a:xfrm>
          <a:prstGeom prst="rect">
            <a:avLst/>
          </a:prstGeom>
        </p:spPr>
      </p:pic>
      <p:pic>
        <p:nvPicPr>
          <p:cNvPr id="26" name="WIN_20201221_12_19_02_Pro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762558" y="381991"/>
            <a:ext cx="421199" cy="315900"/>
          </a:xfrm>
          <a:prstGeom prst="rect">
            <a:avLst/>
          </a:prstGeom>
        </p:spPr>
      </p:pic>
      <p:pic>
        <p:nvPicPr>
          <p:cNvPr id="27" name="WIN_20201221_12_19_39_Pro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929427" y="596349"/>
            <a:ext cx="381662" cy="28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68273"/>
            <a:ext cx="1792522" cy="109741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15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1456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22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0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24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5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757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2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4982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991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0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1016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Task photo diagram 2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" y="2035871"/>
            <a:ext cx="9160528" cy="41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01776" y="1962615"/>
            <a:ext cx="127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Activity List</a:t>
            </a:r>
            <a:endParaRPr lang="en-GB" dirty="0"/>
          </a:p>
        </p:txBody>
      </p:sp>
      <p:pic>
        <p:nvPicPr>
          <p:cNvPr id="11" name="WIN_20201223_06_32_50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69772" y="151510"/>
            <a:ext cx="473152" cy="354864"/>
          </a:xfrm>
          <a:prstGeom prst="rect">
            <a:avLst/>
          </a:prstGeom>
        </p:spPr>
      </p:pic>
      <p:pic>
        <p:nvPicPr>
          <p:cNvPr id="12" name="WIN_20201223_06_34_20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38989" y="628138"/>
            <a:ext cx="484809" cy="363607"/>
          </a:xfrm>
          <a:prstGeom prst="rect">
            <a:avLst/>
          </a:prstGeom>
        </p:spPr>
      </p:pic>
      <p:pic>
        <p:nvPicPr>
          <p:cNvPr id="13" name="WIN_20201223_06_34_40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2195" y="188966"/>
            <a:ext cx="413854" cy="310391"/>
          </a:xfrm>
          <a:prstGeom prst="rect">
            <a:avLst/>
          </a:prstGeom>
        </p:spPr>
      </p:pic>
      <p:pic>
        <p:nvPicPr>
          <p:cNvPr id="14" name="WIN_20201223_06_35_04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78006" y="598159"/>
            <a:ext cx="461410" cy="3460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100076"/>
            <a:ext cx="1792522" cy="10974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3360" y="1455089"/>
            <a:ext cx="539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Subtask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Preparing  to fill the kettle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16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7212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7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74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938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17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/>
      <p:bldP spid="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093" y="2620769"/>
            <a:ext cx="4774580" cy="3580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254" y="2618061"/>
            <a:ext cx="4777678" cy="3583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0361" y="1427356"/>
            <a:ext cx="345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Approach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77054" y="5352585"/>
            <a:ext cx="527824" cy="1286108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0</a:t>
            </a:r>
            <a:endParaRPr lang="en-GB" sz="2800" b="1" dirty="0"/>
          </a:p>
        </p:txBody>
      </p:sp>
      <p:sp>
        <p:nvSpPr>
          <p:cNvPr id="7" name="Oval 6"/>
          <p:cNvSpPr/>
          <p:nvPr/>
        </p:nvSpPr>
        <p:spPr>
          <a:xfrm>
            <a:off x="5300546" y="3739375"/>
            <a:ext cx="390292" cy="8140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1</a:t>
            </a:r>
            <a:endParaRPr lang="en-GB" sz="2800" b="1" dirty="0"/>
          </a:p>
        </p:txBody>
      </p:sp>
      <p:sp>
        <p:nvSpPr>
          <p:cNvPr id="8" name="Oval 7"/>
          <p:cNvSpPr/>
          <p:nvPr/>
        </p:nvSpPr>
        <p:spPr>
          <a:xfrm>
            <a:off x="5887844" y="3081453"/>
            <a:ext cx="304800" cy="583581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2</a:t>
            </a:r>
            <a:endParaRPr lang="en-GB" sz="2800" b="1" dirty="0"/>
          </a:p>
        </p:txBody>
      </p:sp>
      <p:sp>
        <p:nvSpPr>
          <p:cNvPr id="9" name="Oval 8"/>
          <p:cNvSpPr/>
          <p:nvPr/>
        </p:nvSpPr>
        <p:spPr>
          <a:xfrm rot="443026">
            <a:off x="5606611" y="2539604"/>
            <a:ext cx="171702" cy="4178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  <a:endParaRPr lang="en-GB" sz="2800" b="1" dirty="0"/>
          </a:p>
        </p:txBody>
      </p:sp>
      <p:sp>
        <p:nvSpPr>
          <p:cNvPr id="10" name="Oval 9"/>
          <p:cNvSpPr/>
          <p:nvPr/>
        </p:nvSpPr>
        <p:spPr>
          <a:xfrm>
            <a:off x="6021657" y="2631689"/>
            <a:ext cx="204439" cy="38285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  <a:endParaRPr lang="en-GB" sz="2800" b="1" dirty="0"/>
          </a:p>
        </p:txBody>
      </p:sp>
      <p:sp>
        <p:nvSpPr>
          <p:cNvPr id="11" name="Oval 10"/>
          <p:cNvSpPr/>
          <p:nvPr/>
        </p:nvSpPr>
        <p:spPr>
          <a:xfrm rot="581164">
            <a:off x="5817218" y="2575934"/>
            <a:ext cx="204439" cy="38285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4</a:t>
            </a:r>
            <a:endParaRPr lang="en-GB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WIN_20201223_07_02_0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68199" y="372744"/>
            <a:ext cx="387405" cy="290554"/>
          </a:xfrm>
          <a:prstGeom prst="rect">
            <a:avLst/>
          </a:prstGeom>
        </p:spPr>
      </p:pic>
      <p:pic>
        <p:nvPicPr>
          <p:cNvPr id="20" name="WIN_20201223_07_03_38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36682" y="746411"/>
            <a:ext cx="390483" cy="292862"/>
          </a:xfrm>
          <a:prstGeom prst="rect">
            <a:avLst/>
          </a:prstGeom>
        </p:spPr>
      </p:pic>
      <p:pic>
        <p:nvPicPr>
          <p:cNvPr id="21" name="WIN_20201223_07_05_49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45607" y="464487"/>
            <a:ext cx="374540" cy="280905"/>
          </a:xfrm>
          <a:prstGeom prst="rect">
            <a:avLst/>
          </a:prstGeom>
        </p:spPr>
      </p:pic>
      <p:pic>
        <p:nvPicPr>
          <p:cNvPr id="22" name="WIN_20201223_07_26_34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84339" y="787746"/>
            <a:ext cx="349103" cy="2618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81"/>
            <a:ext cx="1792522" cy="109741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17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70492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0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0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62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1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381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40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7905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" y="2094923"/>
            <a:ext cx="7258847" cy="467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361" y="1427356"/>
            <a:ext cx="345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Approach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284220" y="4305300"/>
            <a:ext cx="1836420" cy="1562100"/>
          </a:xfrm>
          <a:prstGeom prst="straightConnector1">
            <a:avLst/>
          </a:prstGeom>
          <a:ln w="1016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379720" y="4518660"/>
            <a:ext cx="1158242" cy="1623060"/>
          </a:xfrm>
          <a:prstGeom prst="straightConnector1">
            <a:avLst/>
          </a:prstGeom>
          <a:ln w="1016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524500" y="4023360"/>
            <a:ext cx="1592580" cy="1013460"/>
          </a:xfrm>
          <a:prstGeom prst="straightConnector1">
            <a:avLst/>
          </a:prstGeom>
          <a:ln w="1016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-Turn Arrow 21"/>
          <p:cNvSpPr/>
          <p:nvPr/>
        </p:nvSpPr>
        <p:spPr>
          <a:xfrm rot="18848131" flipH="1" flipV="1">
            <a:off x="5346648" y="3143049"/>
            <a:ext cx="929640" cy="597579"/>
          </a:xfrm>
          <a:prstGeom prst="uturnArrow">
            <a:avLst>
              <a:gd name="adj1" fmla="val 19943"/>
              <a:gd name="adj2" fmla="val 25000"/>
              <a:gd name="adj3" fmla="val 24280"/>
              <a:gd name="adj4" fmla="val 34302"/>
              <a:gd name="adj5" fmla="val 5858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IN_20201223_07_37_0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54257" y="357808"/>
            <a:ext cx="390276" cy="292707"/>
          </a:xfrm>
          <a:prstGeom prst="rect">
            <a:avLst/>
          </a:prstGeom>
        </p:spPr>
      </p:pic>
      <p:pic>
        <p:nvPicPr>
          <p:cNvPr id="7" name="WIN_20201223_07_37_35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1317" y="505725"/>
            <a:ext cx="350533" cy="262900"/>
          </a:xfrm>
          <a:prstGeom prst="rect">
            <a:avLst/>
          </a:prstGeom>
        </p:spPr>
      </p:pic>
      <p:pic>
        <p:nvPicPr>
          <p:cNvPr id="8" name="WIN_20201223_07_38_47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66216" y="683811"/>
            <a:ext cx="367602" cy="2757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34"/>
            <a:ext cx="1792522" cy="10974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18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3595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49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64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04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9" y="1967167"/>
            <a:ext cx="2816924" cy="211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0360" y="1427356"/>
            <a:ext cx="42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Locate &amp; grip kettle handle 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" y="2482798"/>
            <a:ext cx="4730658" cy="354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3238" y="4540701"/>
            <a:ext cx="2587382" cy="1940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7280" y="4553905"/>
            <a:ext cx="2537460" cy="19030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8621" y="6093373"/>
            <a:ext cx="178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RIGHT HAND “VIEW”</a:t>
            </a:r>
            <a:endParaRPr lang="en-GB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07714" y="6096001"/>
            <a:ext cx="178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LEFT HAND “VIEW”</a:t>
            </a:r>
            <a:endParaRPr lang="en-GB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79719" y="2020614"/>
            <a:ext cx="216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THE EYES’s “VIEW”</a:t>
            </a:r>
            <a:endParaRPr lang="en-GB" sz="2000" b="1" dirty="0"/>
          </a:p>
        </p:txBody>
      </p:sp>
      <p:pic>
        <p:nvPicPr>
          <p:cNvPr id="3" name="WIN_20201223_07_51_32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30501" y="363962"/>
            <a:ext cx="318369" cy="238777"/>
          </a:xfrm>
          <a:prstGeom prst="rect">
            <a:avLst/>
          </a:prstGeom>
        </p:spPr>
      </p:pic>
      <p:pic>
        <p:nvPicPr>
          <p:cNvPr id="4" name="WIN_20201223_07_52_53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96757" y="532736"/>
            <a:ext cx="347263" cy="260447"/>
          </a:xfrm>
          <a:prstGeom prst="rect">
            <a:avLst/>
          </a:prstGeom>
        </p:spPr>
      </p:pic>
      <p:pic>
        <p:nvPicPr>
          <p:cNvPr id="20" name="WIN_20201223_07_54_13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33528" y="659957"/>
            <a:ext cx="390017" cy="2925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83"/>
            <a:ext cx="1792522" cy="1097412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19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324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72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564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0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57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/>
      <p:bldP spid="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873" y="2490438"/>
            <a:ext cx="463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old joke …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9629" y="3259870"/>
            <a:ext cx="152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0223" y="3538652"/>
            <a:ext cx="152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can’t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5521" y="4007195"/>
            <a:ext cx="152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 me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2679" y="4511116"/>
            <a:ext cx="152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 your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4796" y="4978761"/>
            <a:ext cx="152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1953" y="1419921"/>
            <a:ext cx="3702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dirty="0" smtClean="0"/>
              <a:t>SOUND TEST</a:t>
            </a:r>
            <a:endParaRPr lang="en-GB" sz="4400" b="1" u="sng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298">
            <a:off x="5164750" y="2177912"/>
            <a:ext cx="2227921" cy="4179700"/>
          </a:xfrm>
          <a:prstGeom prst="rect">
            <a:avLst/>
          </a:prstGeom>
        </p:spPr>
      </p:pic>
      <p:sp>
        <p:nvSpPr>
          <p:cNvPr id="23" name="Action Button: Sound 22">
            <a:hlinkClick r:id="" action="ppaction://hlinkshowjump?jump=endshow" highlightClick="1"/>
          </p:cNvPr>
          <p:cNvSpPr/>
          <p:nvPr/>
        </p:nvSpPr>
        <p:spPr>
          <a:xfrm>
            <a:off x="7471317" y="2282284"/>
            <a:ext cx="2334322" cy="4482790"/>
          </a:xfrm>
          <a:prstGeom prst="actionButtonSound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u="sng" dirty="0" smtClean="0">
                <a:solidFill>
                  <a:srgbClr val="FF0000"/>
                </a:solidFill>
              </a:rPr>
              <a:t>END SHOW</a:t>
            </a:r>
          </a:p>
          <a:p>
            <a:pPr algn="ctr"/>
            <a:r>
              <a:rPr lang="en-GB" sz="3200" b="1" i="1" u="sng" dirty="0" smtClean="0">
                <a:solidFill>
                  <a:srgbClr val="FF0000"/>
                </a:solidFill>
              </a:rPr>
              <a:t>for</a:t>
            </a:r>
            <a:endParaRPr lang="en-GB" sz="3200" b="1" i="1" u="sng" dirty="0">
              <a:solidFill>
                <a:srgbClr val="FF0000"/>
              </a:solidFill>
            </a:endParaRPr>
          </a:p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endParaRPr lang="en-GB" sz="3200" b="1" u="sng" dirty="0">
              <a:solidFill>
                <a:srgbClr val="FF0000"/>
              </a:solidFill>
            </a:endParaRPr>
          </a:p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endParaRPr lang="en-GB" sz="32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n-GB" sz="3200" b="1" u="sng" dirty="0" smtClean="0">
                <a:solidFill>
                  <a:srgbClr val="FF0000"/>
                </a:solidFill>
              </a:rPr>
              <a:t>SOUND TEST</a:t>
            </a:r>
          </a:p>
          <a:p>
            <a:pPr algn="ctr"/>
            <a:r>
              <a:rPr lang="en-GB" sz="3200" b="1" u="sng" dirty="0" smtClean="0">
                <a:solidFill>
                  <a:srgbClr val="FF0000"/>
                </a:solidFill>
              </a:rPr>
              <a:t>REPEAT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  <p:pic>
        <p:nvPicPr>
          <p:cNvPr id="16" name="WIN_20201217_05_39_45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8653" y="286759"/>
            <a:ext cx="938957" cy="704218"/>
          </a:xfrm>
          <a:prstGeom prst="rect">
            <a:avLst/>
          </a:prstGeom>
        </p:spPr>
      </p:pic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7753814" y="111512"/>
            <a:ext cx="2059258" cy="1092819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u="sng" dirty="0" smtClean="0">
                <a:solidFill>
                  <a:srgbClr val="FF0000"/>
                </a:solidFill>
              </a:rPr>
              <a:t>NEXT </a:t>
            </a:r>
            <a:endParaRPr lang="en-GB" sz="4800" b="1" u="sng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01625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/>
      <p:bldP spid="10" grpId="0"/>
      <p:bldP spid="12" grpId="0"/>
      <p:bldP spid="13" grpId="0"/>
      <p:bldP spid="14" grpId="0"/>
      <p:bldP spid="15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360" y="1427356"/>
            <a:ext cx="42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 Lift and weigh kettle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he Task photo diagram 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" y="2035871"/>
            <a:ext cx="9160528" cy="41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89971" y="4512528"/>
            <a:ext cx="4125951" cy="22525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34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75825" y="4624039"/>
            <a:ext cx="3665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kettle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typical example in TA of inferring an invisible behaviour.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5823" y="5553308"/>
            <a:ext cx="3702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must occur because water is heavy and what remains in the kettle will affect its lift and flight.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3_08_32_14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1079" y="436612"/>
            <a:ext cx="480160" cy="360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100087"/>
            <a:ext cx="1792522" cy="10974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01776" y="1962615"/>
            <a:ext cx="127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Activity List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20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787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53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6" grpId="0" animBg="1"/>
      <p:bldP spid="8" grpId="0"/>
      <p:bldP spid="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360" y="1427356"/>
            <a:ext cx="42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Fly kettle over drainer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he Task photo diagram 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" y="2035871"/>
            <a:ext cx="9160528" cy="41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89971" y="4512528"/>
            <a:ext cx="4125951" cy="22525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34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75825" y="4624039"/>
            <a:ext cx="366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Flight path differs depending what is on the drainer.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8125" y="5553308"/>
            <a:ext cx="3702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 hand tracks kettle top closing to intercept over the right hand sink.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3_08_41_50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4207" y="318052"/>
            <a:ext cx="349191" cy="261893"/>
          </a:xfrm>
          <a:prstGeom prst="rect">
            <a:avLst/>
          </a:prstGeom>
        </p:spPr>
      </p:pic>
      <p:pic>
        <p:nvPicPr>
          <p:cNvPr id="7" name="WIN_20201223_08_43_24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4703" y="419451"/>
            <a:ext cx="445687" cy="334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38"/>
            <a:ext cx="1792522" cy="1097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01776" y="1962615"/>
            <a:ext cx="127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Activity List</a:t>
            </a:r>
            <a:endParaRPr lang="en-GB" dirty="0"/>
          </a:p>
        </p:txBody>
      </p:sp>
      <p:sp>
        <p:nvSpPr>
          <p:cNvPr id="22" name="Rounded Rectangle 21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21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63318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6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058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6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360" y="1427356"/>
            <a:ext cx="42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(5) Empty kettle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he Task photo diagram 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" y="2035871"/>
            <a:ext cx="9160528" cy="41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89971" y="4512528"/>
            <a:ext cx="4125951" cy="22525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34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90694" y="4527395"/>
            <a:ext cx="366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Kettle lid removal swift, error free and highly coordinated.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5823" y="5626747"/>
            <a:ext cx="3702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 fast, then a pause under visual feedback control for emptying, before kettle is righted.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2637" y="5185317"/>
            <a:ext cx="366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Ditto lid replacement but slower.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3_08_59_48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73" y="449379"/>
            <a:ext cx="437184" cy="327888"/>
          </a:xfrm>
          <a:prstGeom prst="rect">
            <a:avLst/>
          </a:prstGeom>
        </p:spPr>
      </p:pic>
      <p:pic>
        <p:nvPicPr>
          <p:cNvPr id="18" name="WIN_20201223_09_00_55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09658" y="445563"/>
            <a:ext cx="390000" cy="29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81"/>
            <a:ext cx="1792522" cy="1097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01776" y="1962615"/>
            <a:ext cx="127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Activity List</a:t>
            </a:r>
            <a:endParaRPr lang="en-GB" dirty="0"/>
          </a:p>
        </p:txBody>
      </p:sp>
      <p:sp>
        <p:nvSpPr>
          <p:cNvPr id="22" name="Rounded Rectangle 21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22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384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66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1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818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  <p:bldP spid="6" grpId="0" animBg="1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327" y="1293541"/>
            <a:ext cx="3977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Analysed Task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360" y="1427356"/>
            <a:ext cx="421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Move kettle to water spout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he Task photo diagram 2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7" y="2035871"/>
            <a:ext cx="9160528" cy="418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389971" y="4512528"/>
            <a:ext cx="4125951" cy="22525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634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68392" y="4542265"/>
            <a:ext cx="3665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Kettle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eeds careful location of its spout to the filtered water spout without the two touching.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5823" y="5626747"/>
            <a:ext cx="370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 hand flicks tap switch up.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2106" y="5994737"/>
            <a:ext cx="3702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 hand may rest on switch or move away …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23_09_14_06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135" y="436501"/>
            <a:ext cx="442870" cy="332152"/>
          </a:xfrm>
          <a:prstGeom prst="rect">
            <a:avLst/>
          </a:prstGeom>
        </p:spPr>
      </p:pic>
      <p:pic>
        <p:nvPicPr>
          <p:cNvPr id="7" name="WIN_20201223_09_14_41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70606" y="413468"/>
            <a:ext cx="463568" cy="3476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89"/>
            <a:ext cx="1792522" cy="10974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01776" y="1962615"/>
            <a:ext cx="127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Activity List</a:t>
            </a:r>
            <a:endParaRPr lang="en-GB" dirty="0"/>
          </a:p>
        </p:txBody>
      </p:sp>
      <p:sp>
        <p:nvSpPr>
          <p:cNvPr id="21" name="Rounded Rectangle 20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23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8887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21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968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6" grpId="0" animBg="1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92" y="3910361"/>
            <a:ext cx="3906677" cy="2801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967" y="2066693"/>
            <a:ext cx="53005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important result is that a Cell Assembly-based Task Analysis is possible.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133" y="4798730"/>
            <a:ext cx="5884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demonstrated this.</a:t>
            </a:r>
            <a:endParaRPr lang="en-GB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WIN_20201223_12_10_47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2236" y="497269"/>
            <a:ext cx="546455" cy="4098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42"/>
            <a:ext cx="1792522" cy="109741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24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0566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M Table on 1 page 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92" y="1318281"/>
            <a:ext cx="4143315" cy="553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551" y="2022088"/>
            <a:ext cx="1918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SCAM Table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8166" y="1754459"/>
            <a:ext cx="302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seconds of task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883" y="2211659"/>
            <a:ext cx="302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CAs identified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0304" y="2613102"/>
            <a:ext cx="270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 12 still ignited at analysis end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4452" y="3497761"/>
            <a:ext cx="302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CA type: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4452" y="3966110"/>
            <a:ext cx="302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22/64 Cognitive (34%)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7908" y="4780146"/>
            <a:ext cx="302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25/64 Perceptual (39%)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021" y="4367551"/>
            <a:ext cx="302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17/64 Motor (27%)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6328" y="5166724"/>
            <a:ext cx="262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20/25 Visual (80%)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8992" y="5497544"/>
            <a:ext cx="262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/25 Touch (12%)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6425" y="5854383"/>
            <a:ext cx="262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2/25 Kinaesthetic (8%)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IN_20201227_06_39_20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7548" y="453482"/>
            <a:ext cx="486833" cy="365125"/>
          </a:xfrm>
          <a:prstGeom prst="rect">
            <a:avLst/>
          </a:prstGeom>
        </p:spPr>
      </p:pic>
      <p:pic>
        <p:nvPicPr>
          <p:cNvPr id="8" name="WIN_20201227_06_39_47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35711" y="556590"/>
            <a:ext cx="485233" cy="363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100091"/>
            <a:ext cx="1792522" cy="109741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25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5951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929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82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M Average diagram x4 6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" y="1895707"/>
            <a:ext cx="6812977" cy="4677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32157" y="1449660"/>
            <a:ext cx="620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Averaged SCAM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226" y="2122450"/>
            <a:ext cx="144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A) A</a:t>
            </a:r>
            <a:r>
              <a:rPr lang="en-GB" dirty="0" smtClean="0"/>
              <a:t>ll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59406" y="2092714"/>
            <a:ext cx="160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B) </a:t>
            </a:r>
            <a:r>
              <a:rPr lang="en-GB" dirty="0" smtClean="0"/>
              <a:t>Cognitive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2791" y="4419602"/>
            <a:ext cx="130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C) </a:t>
            </a:r>
            <a:r>
              <a:rPr lang="en-GB" dirty="0" smtClean="0"/>
              <a:t>Visual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189143" y="4419602"/>
            <a:ext cx="143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/>
              <a:t>D) Motor.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1590" y="1518700"/>
            <a:ext cx="2488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result is that we have applied our neural models appropriately and consistently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818" y="3030773"/>
            <a:ext cx="248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e.g.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CAs persist the longest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0143" y="3994205"/>
            <a:ext cx="2488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CAs are the largest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1471" y="4647537"/>
            <a:ext cx="2488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Motor CAs are the quickest to ignition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5928" y="5296895"/>
            <a:ext cx="2488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Lots of other analysis that supports, or is neutral, to the basic result.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WIN_20201227_07_14_40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2135" y="287129"/>
            <a:ext cx="410100" cy="307575"/>
          </a:xfrm>
          <a:prstGeom prst="rect">
            <a:avLst/>
          </a:prstGeom>
        </p:spPr>
      </p:pic>
      <p:pic>
        <p:nvPicPr>
          <p:cNvPr id="22" name="WIN_20201227_07_15_06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6689" y="628154"/>
            <a:ext cx="388693" cy="291520"/>
          </a:xfrm>
          <a:prstGeom prst="rect">
            <a:avLst/>
          </a:prstGeom>
        </p:spPr>
      </p:pic>
      <p:pic>
        <p:nvPicPr>
          <p:cNvPr id="23" name="WIN_20201227_07_15_31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39337" y="778584"/>
            <a:ext cx="368274" cy="2762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48"/>
            <a:ext cx="1792522" cy="109741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26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190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289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9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274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7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995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Duration results graph 6c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04" y="1271240"/>
            <a:ext cx="5508703" cy="5534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13" y="2011680"/>
            <a:ext cx="2393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Cent Frequency of CA Ignition Duration</a:t>
            </a:r>
          </a:p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lotted against</a:t>
            </a:r>
          </a:p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Ignition Duration.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663" y="406311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data shown as both a histogram and a line graph.</a:t>
            </a:r>
            <a:endParaRPr lang="en-GB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516" y="5550010"/>
            <a:ext cx="1582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half second bins.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4470" y="1327868"/>
            <a:ext cx="225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not enough data for even </a:t>
            </a: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non-parametric statistical testing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9892" y="2569597"/>
            <a:ext cx="2250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 there is a suggestion of </a:t>
            </a: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bi-modality.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3050" y="3609893"/>
            <a:ext cx="268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Most CAs persist for less than half a second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014377" y="4223470"/>
            <a:ext cx="25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About a fifth persist for one and a half to two seconds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49365" y="2242269"/>
            <a:ext cx="2782955" cy="1542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408751" y="4405023"/>
            <a:ext cx="715618" cy="159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71683" y="5120641"/>
            <a:ext cx="2067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unexpected but understandable result.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WIN_20201228_06_40_39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0653" y="276941"/>
            <a:ext cx="336937" cy="252703"/>
          </a:xfrm>
          <a:prstGeom prst="rect">
            <a:avLst/>
          </a:prstGeom>
        </p:spPr>
      </p:pic>
      <p:pic>
        <p:nvPicPr>
          <p:cNvPr id="21" name="WIN_20201228_06_41_21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24303" y="628152"/>
            <a:ext cx="294912" cy="221184"/>
          </a:xfrm>
          <a:prstGeom prst="rect">
            <a:avLst/>
          </a:prstGeom>
        </p:spPr>
      </p:pic>
      <p:pic>
        <p:nvPicPr>
          <p:cNvPr id="22" name="WIN_20201228_06_41_45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46434" y="625041"/>
            <a:ext cx="298643" cy="223982"/>
          </a:xfrm>
          <a:prstGeom prst="rect">
            <a:avLst/>
          </a:prstGeom>
        </p:spPr>
      </p:pic>
      <p:pic>
        <p:nvPicPr>
          <p:cNvPr id="23" name="WIN_20201228_06_42_03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25915" y="818984"/>
            <a:ext cx="294144" cy="2206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98"/>
            <a:ext cx="1792522" cy="109741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27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5567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8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65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47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4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036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551" y="2022088"/>
            <a:ext cx="1918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CAAR Diagram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2323" y="1834590"/>
            <a:ext cx="271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conclusion is that the default architecture is used.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1529" y="3000304"/>
            <a:ext cx="362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by chains of Cognitive CAs (26 instances).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2857" y="3749040"/>
            <a:ext cx="3419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tight binding and cycling between Cognitive and Visual CAs (20 &amp; 21 instances).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481" y="5107390"/>
            <a:ext cx="3419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Motor CAs are initiated from Cognitive ones (17 instances).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AAR diagram 8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" y="3219696"/>
            <a:ext cx="2098573" cy="33713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User\AppData\Local\Microsoft\Windows\INetCache\Content.Word\CAAR Results diagram 6c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55" y="2097530"/>
            <a:ext cx="3960073" cy="446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905438" y="1337178"/>
            <a:ext cx="449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important results are in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bold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Default CAAR Diagram 2a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64" y="1828800"/>
            <a:ext cx="2462448" cy="1241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/>
          <p:cNvCxnSpPr/>
          <p:nvPr/>
        </p:nvCxnSpPr>
        <p:spPr>
          <a:xfrm flipH="1">
            <a:off x="4349363" y="3204376"/>
            <a:ext cx="2043487" cy="644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347499" y="3961075"/>
            <a:ext cx="3062578" cy="13662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25795" y="3967701"/>
            <a:ext cx="2759103" cy="8428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009322" y="4961614"/>
            <a:ext cx="1399429" cy="3498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WIN_20201229_07_14_09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97314" y="326002"/>
            <a:ext cx="220190" cy="165143"/>
          </a:xfrm>
          <a:prstGeom prst="rect">
            <a:avLst/>
          </a:prstGeom>
        </p:spPr>
      </p:pic>
      <p:pic>
        <p:nvPicPr>
          <p:cNvPr id="40" name="WIN_20201229_07_14_35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97280" y="532737"/>
            <a:ext cx="223151" cy="167363"/>
          </a:xfrm>
          <a:prstGeom prst="rect">
            <a:avLst/>
          </a:prstGeom>
        </p:spPr>
      </p:pic>
      <p:pic>
        <p:nvPicPr>
          <p:cNvPr id="41" name="WIN_20201229_07_14_56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89816" y="763064"/>
            <a:ext cx="212384" cy="159288"/>
          </a:xfrm>
          <a:prstGeom prst="rect">
            <a:avLst/>
          </a:prstGeom>
        </p:spPr>
      </p:pic>
      <p:pic>
        <p:nvPicPr>
          <p:cNvPr id="42" name="WIN_20201229_07_15_12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60216" y="405515"/>
            <a:ext cx="241356" cy="181017"/>
          </a:xfrm>
          <a:prstGeom prst="rect">
            <a:avLst/>
          </a:prstGeom>
        </p:spPr>
      </p:pic>
      <p:pic>
        <p:nvPicPr>
          <p:cNvPr id="43" name="WIN_20201229_07_15_32_Pro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75704" y="659807"/>
            <a:ext cx="238926" cy="179195"/>
          </a:xfrm>
          <a:prstGeom prst="rect">
            <a:avLst/>
          </a:prstGeom>
        </p:spPr>
      </p:pic>
      <p:pic>
        <p:nvPicPr>
          <p:cNvPr id="45" name="WIN_20201229_07_15_48_Pro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778144" y="741374"/>
            <a:ext cx="238635" cy="1789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50"/>
            <a:ext cx="1792522" cy="1097412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28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8693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2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88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64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2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292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5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844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08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933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AR diagram 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8" y="1324700"/>
            <a:ext cx="3421155" cy="549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327" y="1293541"/>
            <a:ext cx="185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51" y="2022088"/>
            <a:ext cx="1918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CAAR Diagram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1886" y="4948684"/>
            <a:ext cx="3029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>
                <a:hlinkClick r:id="rId8"/>
              </a:rPr>
              <a:t>The </a:t>
            </a:r>
            <a:r>
              <a:rPr lang="en-GB" sz="3600" b="1" u="sng" dirty="0">
                <a:hlinkClick r:id="rId8"/>
              </a:rPr>
              <a:t>Dynamic CAAR Diagram in mp4.</a:t>
            </a:r>
            <a:endParaRPr lang="en-GB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98632" y="1565373"/>
            <a:ext cx="392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an animated version.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9890" y="3841443"/>
            <a:ext cx="3576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smtClean="0"/>
              <a:t>The timing is approximately correct, slowed by a factor of about 13.</a:t>
            </a:r>
            <a:endParaRPr lang="en-GB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20937" y="2051825"/>
            <a:ext cx="366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too complicated to go through in detail in a seminar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3435" y="2668861"/>
            <a:ext cx="365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is perhaps possible to get a feel for how the processing operates by watching the animation. 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WIN_20201229_07_16_38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9700" y="556590"/>
            <a:ext cx="273935" cy="2054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83" y="89552"/>
            <a:ext cx="1796238" cy="1099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204"/>
            <a:ext cx="1792522" cy="109741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29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15702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224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4" grpId="0"/>
      <p:bldP spid="15" grpId="0"/>
      <p:bldP spid="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083" y="1614493"/>
            <a:ext cx="812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(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930" y="3380871"/>
            <a:ext cx="71297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an Artificial Neural Network model, Cell Assembly-based Task Analysis is a new method that outputs a task performance model composed of integrated mind-brain Cell Assemblies, which are currently believed to be the most plausible, general organisation of the brain and how it supports mental operations.  A simplified model of Cell Assemblies and their cognitive architecture is described and then used in the method.  A brief sub-task is analysed.  The method’s utility to research in  Artificial Intelligence, neuroscience and cognitive psychology is discussed and the possibility of a General Theory suggested.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628" y="2329966"/>
            <a:ext cx="593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Dan Diaper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&amp;	       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66" y="108018"/>
            <a:ext cx="1792522" cy="109741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3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2617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326" y="1293541"/>
            <a:ext cx="256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3109" y="1357149"/>
            <a:ext cx="502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TA Tools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806" y="1869402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If we actually want to do a significant amount of CA base TA, we’re going to need some tools.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5069" y="2499629"/>
            <a:ext cx="741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SCAM diagram, SCAM table, and CAAR analysis tools.  These and more general tools should support TA and lead to improved TA.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9674" y="5173955"/>
            <a:ext cx="898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Do more than wave our hands: implement a spiking CA model that supports parameters like the simplified cell assembly model, and connecting CAs.  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9674" y="5842337"/>
            <a:ext cx="9434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Suite of CAs: CAs are compositional so many can be used in many tasks. High level tasks can be more firmly specified in lower level CAs. Reusability will lead to improved CAs &amp; TA. </a:t>
            </a:r>
            <a:endParaRPr lang="en-GB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97"/>
            <a:ext cx="1792522" cy="1097412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9" y="3204376"/>
            <a:ext cx="4945710" cy="1987825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30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22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326" y="1293541"/>
            <a:ext cx="256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1791" y="1349200"/>
            <a:ext cx="546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The Big Stuff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804" y="2196463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Suites of CAs and spiking SCAM models point to the big stuff.  (CAs with shared neurons.)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84805" y="2971255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We’ve made a lot of progress in symbolic neural programming, and the TA work would further that.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4806" y="3710189"/>
            <a:ext cx="7067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Completing the square of identity allows each field (CS, Psych, Neuro) to contribute to the other. Further exploration of each with respect to the others furthers this.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4804" y="4812354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difficult issue is learning.  Neural systems learn all the time, and, with tasks (TA), people improve performance. </a:t>
            </a:r>
            <a:endParaRPr lang="en-GB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97"/>
            <a:ext cx="1792522" cy="109741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31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2287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326" y="1293541"/>
            <a:ext cx="256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4" y="1780440"/>
            <a:ext cx="1806184" cy="2385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1744" y="5614752"/>
            <a:ext cx="6719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See </a:t>
            </a:r>
            <a:r>
              <a:rPr lang="en-GB" dirty="0"/>
              <a:t>The Task Analysis Cell Assembly Perspective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://arxiv.org/ftp/arxiv/papers/1910/1910.10481.pdf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802" y="2024659"/>
            <a:ext cx="706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You can do Task Analysis with Cell Assemblies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88259" y="2676019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This cognitive engineering task involves psychology, neuroscience, and computer science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4802" y="3560322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CAbTA fits in with a much larger research program involving cognition and AI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4803" y="4426952"/>
            <a:ext cx="706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We’re looking for people to collaborate on these tasks</a:t>
            </a:r>
            <a:endParaRPr lang="en-GB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84197"/>
            <a:ext cx="1792522" cy="109741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32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8173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1822" y="2162755"/>
            <a:ext cx="69971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1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GB" sz="1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endParaRPr lang="en-GB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645" y="111512"/>
            <a:ext cx="1055648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33 of 33</a:t>
            </a:r>
            <a:endParaRPr lang="en-GB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6621886" y="4948684"/>
            <a:ext cx="3029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smtClean="0">
                <a:hlinkClick r:id="rId2"/>
              </a:rPr>
              <a:t>The </a:t>
            </a:r>
            <a:r>
              <a:rPr lang="en-GB" sz="3600" b="1" u="sng" dirty="0">
                <a:hlinkClick r:id="rId2"/>
              </a:rPr>
              <a:t>Dynamic CAAR Diagram in mp4.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826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418" y="1221444"/>
            <a:ext cx="517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nstantia" panose="02030602050306030303" pitchFamily="18" charset="0"/>
              </a:rPr>
              <a:t>Introduction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931" y="1882718"/>
            <a:ext cx="541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latin typeface="Constantia" panose="02030602050306030303" pitchFamily="18" charset="0"/>
              </a:rPr>
              <a:t>Cell Assemblies (CAs) are the basis of thought!</a:t>
            </a:r>
            <a:endParaRPr lang="en-GB" sz="2800" i="1" dirty="0"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14" y="2888863"/>
            <a:ext cx="706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CAs are sets of neurons in your brain that are the neural basis of humans’ concepts, episodes, and </a:t>
            </a:r>
            <a:r>
              <a:rPr lang="en-GB" sz="2000" b="1" dirty="0" smtClean="0"/>
              <a:t>processing</a:t>
            </a:r>
            <a:r>
              <a:rPr lang="en-GB" sz="2000" dirty="0" smtClean="0"/>
              <a:t>. 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5874" y="3728795"/>
            <a:ext cx="690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So, if we want to analyse how we perform tasks, we can look at which CAs are used and how they interact.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320599" y="4488719"/>
            <a:ext cx="3973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Unfortunately, we can’t look at CAs directly, so we’re going to start with an educated guess.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74" y="5440729"/>
            <a:ext cx="939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We’ve come up with a methodology for CA based Task Analysis</a:t>
            </a:r>
            <a:endParaRPr lang="en-GB" sz="2400" b="1" i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(CAbTA)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Huyck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72" y="2253406"/>
            <a:ext cx="1806184" cy="2385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66" y="108018"/>
            <a:ext cx="1792522" cy="109741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4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5692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418" y="1221444"/>
            <a:ext cx="517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nstantia" panose="02030602050306030303" pitchFamily="18" charset="0"/>
              </a:rPr>
              <a:t>C</a:t>
            </a:r>
            <a:r>
              <a:rPr lang="en-GB" sz="3200" dirty="0" smtClean="0">
                <a:latin typeface="Constantia" panose="02030602050306030303" pitchFamily="18" charset="0"/>
              </a:rPr>
              <a:t>ell </a:t>
            </a:r>
            <a:r>
              <a:rPr lang="en-GB" sz="3600" dirty="0" smtClean="0">
                <a:latin typeface="Constantia" panose="02030602050306030303" pitchFamily="18" charset="0"/>
              </a:rPr>
              <a:t>A</a:t>
            </a:r>
            <a:r>
              <a:rPr lang="en-GB" sz="3200" dirty="0" smtClean="0">
                <a:latin typeface="Constantia" panose="02030602050306030303" pitchFamily="18" charset="0"/>
              </a:rPr>
              <a:t>ssemblies in the Brain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931" y="1882718"/>
            <a:ext cx="541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latin typeface="Constantia" panose="02030602050306030303" pitchFamily="18" charset="0"/>
              </a:rPr>
              <a:t>CAs </a:t>
            </a:r>
            <a:r>
              <a:rPr lang="en-GB" sz="2800" i="1" u="sng" dirty="0" smtClean="0">
                <a:latin typeface="Constantia" panose="02030602050306030303" pitchFamily="18" charset="0"/>
              </a:rPr>
              <a:t>do</a:t>
            </a:r>
            <a:r>
              <a:rPr lang="en-GB" sz="2800" i="1" dirty="0" smtClean="0">
                <a:latin typeface="Constantia" panose="02030602050306030303" pitchFamily="18" charset="0"/>
              </a:rPr>
              <a:t> exist in brains.</a:t>
            </a:r>
            <a:endParaRPr lang="en-GB" sz="2800" i="1" dirty="0"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615" y="2487778"/>
            <a:ext cx="592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For lots of evidence, see Huyck &amp; Passmore (2013).</a:t>
            </a:r>
            <a:endParaRPr lang="en-GB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5875" y="2867056"/>
            <a:ext cx="598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human brain has about 10</a:t>
            </a:r>
            <a:r>
              <a:rPr lang="en-GB" sz="2400" baseline="30000" dirty="0" smtClean="0"/>
              <a:t>11</a:t>
            </a:r>
            <a:r>
              <a:rPr lang="en-GB" sz="2000" dirty="0" smtClean="0"/>
              <a:t> neurons </a:t>
            </a:r>
            <a:r>
              <a:rPr lang="en-GB" sz="1400" dirty="0" smtClean="0"/>
              <a:t>(Smith, 2010)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8946" y="3360607"/>
            <a:ext cx="5991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… the </a:t>
            </a:r>
            <a:r>
              <a:rPr lang="en-GB" sz="2000" dirty="0"/>
              <a:t>size range of ignited CAs has been suggested as 10</a:t>
            </a:r>
            <a:r>
              <a:rPr lang="en-GB" sz="2400" baseline="30000" dirty="0"/>
              <a:t>3</a:t>
            </a:r>
            <a:r>
              <a:rPr lang="en-GB" sz="2000" dirty="0"/>
              <a:t> to 10</a:t>
            </a:r>
            <a:r>
              <a:rPr lang="en-GB" sz="2400" baseline="30000" dirty="0"/>
              <a:t>7</a:t>
            </a:r>
            <a:r>
              <a:rPr lang="en-GB" sz="2000" dirty="0"/>
              <a:t> </a:t>
            </a:r>
            <a:r>
              <a:rPr lang="en-GB" sz="2000" dirty="0" smtClean="0"/>
              <a:t>neurons,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77861" y="3669131"/>
            <a:ext cx="926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                                         although </a:t>
            </a:r>
            <a:r>
              <a:rPr lang="en-GB" sz="2000" dirty="0"/>
              <a:t>the upper estimates </a:t>
            </a:r>
            <a:endParaRPr lang="en-GB" sz="2000" dirty="0" smtClean="0"/>
          </a:p>
          <a:p>
            <a:r>
              <a:rPr lang="en-GB" sz="2000" dirty="0" smtClean="0"/>
              <a:t>probably </a:t>
            </a:r>
            <a:r>
              <a:rPr lang="en-GB" sz="2000" dirty="0"/>
              <a:t>refer to “</a:t>
            </a:r>
            <a:r>
              <a:rPr lang="en-GB" sz="2000" i="1" dirty="0"/>
              <a:t>super-CAs composed of many sub-CAs</a:t>
            </a:r>
            <a:r>
              <a:rPr lang="en-GB" sz="2000" dirty="0"/>
              <a:t>”.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0598" y="4488719"/>
            <a:ext cx="409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N.B. The super/sub CA concept fits extremely well with TA’s use of levels.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035" y="5258814"/>
            <a:ext cx="9707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At different times a neuron will be a member of different CAs.</a:t>
            </a:r>
            <a:endParaRPr lang="en-GB" sz="2400" b="1" i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(CAbTA)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Huyck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72" y="2253406"/>
            <a:ext cx="1806184" cy="23856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66" y="108018"/>
            <a:ext cx="1792522" cy="109741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5 of 33</a:t>
            </a:r>
            <a:endParaRPr lang="en-GB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7055004" y="6006790"/>
            <a:ext cx="255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to Dan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322" y="1226760"/>
            <a:ext cx="517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nstantia" panose="02030602050306030303" pitchFamily="18" charset="0"/>
              </a:rPr>
              <a:t>The QPID Model</a:t>
            </a:r>
            <a:endParaRPr lang="en-GB" dirty="0">
              <a:latin typeface="Constantia" panose="0203060205030603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" y="3367674"/>
            <a:ext cx="795948" cy="2242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1" y="3062871"/>
            <a:ext cx="614434" cy="2535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75" y="3152081"/>
            <a:ext cx="2466854" cy="2372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15" y="3165355"/>
            <a:ext cx="1223009" cy="24474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966">
            <a:off x="4842221" y="4728201"/>
            <a:ext cx="746655" cy="443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21" y="5468523"/>
            <a:ext cx="640684" cy="41778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6973" y="3182523"/>
            <a:ext cx="15765" cy="2790496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22740" y="5925723"/>
            <a:ext cx="5037081" cy="3153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3324" y="3206170"/>
            <a:ext cx="1190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Number Neurons in the Cell Assembly</a:t>
            </a:r>
          </a:p>
          <a:p>
            <a:r>
              <a:rPr lang="en-GB" sz="1600" dirty="0" smtClean="0"/>
              <a:t>(10</a:t>
            </a:r>
            <a:r>
              <a:rPr lang="en-GB" baseline="30000" dirty="0" smtClean="0"/>
              <a:t>3</a:t>
            </a:r>
            <a:r>
              <a:rPr lang="en-GB" sz="1600" dirty="0" smtClean="0"/>
              <a:t> – 10</a:t>
            </a:r>
            <a:r>
              <a:rPr lang="en-GB" baseline="30000" dirty="0" smtClean="0"/>
              <a:t>7</a:t>
            </a:r>
            <a:r>
              <a:rPr lang="en-GB" sz="1600" dirty="0" smtClean="0"/>
              <a:t>)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096814" y="5295101"/>
            <a:ext cx="281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Time </a:t>
            </a:r>
          </a:p>
          <a:p>
            <a:pPr algn="ctr"/>
            <a:r>
              <a:rPr lang="en-GB" i="1" dirty="0"/>
              <a:t>(</a:t>
            </a:r>
            <a:r>
              <a:rPr lang="en-GB" i="1" dirty="0" smtClean="0"/>
              <a:t>seconds – minutes)</a:t>
            </a:r>
            <a:endParaRPr lang="en-GB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772">
            <a:off x="66968" y="5996990"/>
            <a:ext cx="722598" cy="36313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466193" y="5176861"/>
            <a:ext cx="7883" cy="1143000"/>
          </a:xfrm>
          <a:prstGeom prst="line">
            <a:avLst/>
          </a:prstGeom>
          <a:ln w="19050">
            <a:solidFill>
              <a:srgbClr val="F97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98921" y="4230930"/>
            <a:ext cx="26271" cy="2075794"/>
          </a:xfrm>
          <a:prstGeom prst="line">
            <a:avLst/>
          </a:prstGeom>
          <a:ln w="19050">
            <a:solidFill>
              <a:srgbClr val="F97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08938" y="3419005"/>
            <a:ext cx="34168" cy="2887717"/>
          </a:xfrm>
          <a:prstGeom prst="line">
            <a:avLst/>
          </a:prstGeom>
          <a:ln w="19050">
            <a:solidFill>
              <a:srgbClr val="F97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9807" y="5876974"/>
            <a:ext cx="60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97C91"/>
                </a:solidFill>
                <a:latin typeface="French Script MT" panose="03020402040607040605" pitchFamily="66" charset="0"/>
              </a:rPr>
              <a:t>Q</a:t>
            </a:r>
            <a:endParaRPr lang="en-GB" b="1" dirty="0">
              <a:solidFill>
                <a:srgbClr val="F97C91"/>
              </a:solidFill>
              <a:latin typeface="French Script MT" panose="03020402040607040605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0710" y="5879600"/>
            <a:ext cx="60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97C91"/>
                </a:solidFill>
                <a:latin typeface="French Script MT" panose="03020402040607040605" pitchFamily="66" charset="0"/>
              </a:rPr>
              <a:t>P</a:t>
            </a:r>
            <a:endParaRPr lang="en-GB" b="1" dirty="0">
              <a:solidFill>
                <a:srgbClr val="F97C91"/>
              </a:solidFill>
              <a:latin typeface="French Script MT" panose="03020402040607040605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90282" y="2561001"/>
            <a:ext cx="2390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Fatigue </a:t>
            </a:r>
            <a:r>
              <a:rPr lang="en-GB" dirty="0" smtClean="0"/>
              <a:t>– some CAs can stay </a:t>
            </a:r>
            <a:r>
              <a:rPr lang="en-GB" i="1" dirty="0" smtClean="0"/>
              <a:t>ignited</a:t>
            </a:r>
            <a:r>
              <a:rPr lang="en-GB" dirty="0" smtClean="0"/>
              <a:t> for much longer than it takes for a neuron to fatigue and cease </a:t>
            </a:r>
            <a:r>
              <a:rPr lang="en-GB" i="1" dirty="0" smtClean="0"/>
              <a:t>firing</a:t>
            </a:r>
            <a:r>
              <a:rPr lang="en-GB" dirty="0" smtClean="0"/>
              <a:t>.  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069033" y="5871718"/>
            <a:ext cx="60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97C91"/>
                </a:solidFill>
                <a:latin typeface="French Script MT" panose="03020402040607040605" pitchFamily="66" charset="0"/>
              </a:rPr>
              <a:t>I</a:t>
            </a:r>
            <a:endParaRPr lang="en-GB" b="1" dirty="0">
              <a:solidFill>
                <a:srgbClr val="F97C91"/>
              </a:solidFill>
              <a:latin typeface="French Script MT" panose="03020402040607040605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39036" y="5848069"/>
            <a:ext cx="60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97C91"/>
                </a:solidFill>
                <a:latin typeface="French Script MT" panose="03020402040607040605" pitchFamily="66" charset="0"/>
              </a:rPr>
              <a:t>D</a:t>
            </a:r>
            <a:endParaRPr lang="en-GB" b="1" dirty="0">
              <a:solidFill>
                <a:srgbClr val="F97C91"/>
              </a:solidFill>
              <a:latin typeface="French Script MT" panose="03020402040607040605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6971" y="6259295"/>
            <a:ext cx="115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Quiescent</a:t>
            </a:r>
            <a:endParaRPr lang="en-GB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29405" y="6266829"/>
            <a:ext cx="115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Priming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019107" y="6266829"/>
            <a:ext cx="115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Ignition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452807" y="6259295"/>
            <a:ext cx="115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Decay </a:t>
            </a:r>
            <a:endParaRPr lang="en-GB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306442" y="4081158"/>
            <a:ext cx="355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QPID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The Q, P and D aspects of CA lifecycles are (virtually) un-researched.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19077" y="2549913"/>
            <a:ext cx="2603557" cy="14817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438185" y="2796588"/>
            <a:ext cx="236289" cy="8981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494286" y="2809590"/>
            <a:ext cx="2174358" cy="5183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600037" y="5266199"/>
            <a:ext cx="3941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Decay (D) returns to the baseline (Q) level</a:t>
            </a:r>
            <a:endParaRPr lang="en-GB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5496323" y="4934494"/>
            <a:ext cx="4394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CA remains primed above the baseline (Q) level</a:t>
            </a:r>
            <a:endParaRPr lang="en-GB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526464" y="5578882"/>
            <a:ext cx="4288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Refractory period below the baseline (Q) level</a:t>
            </a:r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5940972" y="5854833"/>
            <a:ext cx="356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Constantia" panose="02030602050306030303" pitchFamily="18" charset="0"/>
              </a:rPr>
              <a:t>So, there is lots of neural physiology still to discover.</a:t>
            </a:r>
            <a:endParaRPr lang="en-GB" i="1" dirty="0">
              <a:latin typeface="Constantia" panose="020306020503060303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18786" y="5783834"/>
            <a:ext cx="54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pic>
        <p:nvPicPr>
          <p:cNvPr id="45" name="Picture 44" descr="SCAM MSHWA complex 4a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48" y="2333297"/>
            <a:ext cx="2704240" cy="17420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47" name="Straight Connector 46"/>
          <p:cNvCxnSpPr/>
          <p:nvPr/>
        </p:nvCxnSpPr>
        <p:spPr>
          <a:xfrm>
            <a:off x="4965399" y="4239494"/>
            <a:ext cx="26271" cy="2075794"/>
          </a:xfrm>
          <a:prstGeom prst="line">
            <a:avLst/>
          </a:prstGeom>
          <a:ln w="19050">
            <a:solidFill>
              <a:srgbClr val="F97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72328" y="1855268"/>
            <a:ext cx="25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</a:t>
            </a:r>
            <a:r>
              <a:rPr lang="en-US" sz="2400" dirty="0" smtClean="0"/>
              <a:t> - Quiescent</a:t>
            </a:r>
            <a:endParaRPr lang="en-GB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4752145" y="1865393"/>
            <a:ext cx="190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</a:t>
            </a:r>
            <a:r>
              <a:rPr lang="en-US" sz="2400" dirty="0" smtClean="0"/>
              <a:t> - Priming</a:t>
            </a:r>
            <a:endParaRPr lang="en-GB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6267878" y="1841169"/>
            <a:ext cx="1839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b="1" dirty="0" smtClean="0"/>
              <a:t>I</a:t>
            </a:r>
            <a:r>
              <a:rPr lang="en-US" sz="2400" dirty="0" smtClean="0"/>
              <a:t> - Ignited</a:t>
            </a:r>
            <a:endParaRPr lang="en-GB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7759196" y="1843410"/>
            <a:ext cx="202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r>
              <a:rPr lang="en-US" sz="2400" dirty="0" smtClean="0"/>
              <a:t> - Decaying</a:t>
            </a:r>
            <a:endParaRPr lang="en-GB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3702910" y="1494393"/>
            <a:ext cx="3612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– pronounced “cupid”</a:t>
            </a:r>
            <a:endParaRPr lang="en-GB" sz="2000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1109738" y="1878917"/>
            <a:ext cx="189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A CA may be:</a:t>
            </a:r>
            <a:endParaRPr lang="en-GB" sz="2400" i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WIN_20201216_10_29_3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277110" y="277774"/>
            <a:ext cx="941232" cy="705924"/>
          </a:xfrm>
          <a:prstGeom prst="rect">
            <a:avLst/>
          </a:prstGeom>
        </p:spPr>
      </p:pic>
      <p:pic>
        <p:nvPicPr>
          <p:cNvPr id="10" name="WIN_20201216_10_32_17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405" y="270414"/>
            <a:ext cx="975278" cy="731459"/>
          </a:xfrm>
          <a:prstGeom prst="rect">
            <a:avLst/>
          </a:prstGeom>
        </p:spPr>
      </p:pic>
      <p:pic>
        <p:nvPicPr>
          <p:cNvPr id="13" name="WIN_20201216_10_32_47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0780" y="603683"/>
            <a:ext cx="567495" cy="425621"/>
          </a:xfrm>
          <a:prstGeom prst="rect">
            <a:avLst/>
          </a:prstGeom>
        </p:spPr>
      </p:pic>
      <p:pic>
        <p:nvPicPr>
          <p:cNvPr id="39" name="WIN_20201216_10_33_15_Pro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221649" y="277592"/>
            <a:ext cx="587814" cy="440861"/>
          </a:xfrm>
          <a:prstGeom prst="rect">
            <a:avLst/>
          </a:prstGeom>
        </p:spPr>
      </p:pic>
      <p:pic>
        <p:nvPicPr>
          <p:cNvPr id="60" name="WIN_20201216_10_33_56_Pro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978897" y="352639"/>
            <a:ext cx="600333" cy="450250"/>
          </a:xfrm>
          <a:prstGeom prst="rect">
            <a:avLst/>
          </a:prstGeom>
        </p:spPr>
      </p:pic>
      <p:pic>
        <p:nvPicPr>
          <p:cNvPr id="61" name="WIN_20201216_10_35_06_Pro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31404" y="603958"/>
            <a:ext cx="521943" cy="391457"/>
          </a:xfrm>
          <a:prstGeom prst="rect">
            <a:avLst/>
          </a:prstGeom>
        </p:spPr>
      </p:pic>
      <p:pic>
        <p:nvPicPr>
          <p:cNvPr id="62" name="WIN_20201216_10_36_57_Pro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030419" y="678126"/>
            <a:ext cx="443889" cy="33291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38" y="108018"/>
            <a:ext cx="1792522" cy="1097412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6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945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0"/>
                            </p:stCondLst>
                            <p:childTnLst>
                              <p:par>
                                <p:cTn id="5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0"/>
                            </p:stCondLst>
                            <p:childTnLst>
                              <p:par>
                                <p:cTn id="7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88" presetID="2" presetClass="mediacall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93" presetID="2" presetClass="mediacall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video>
              <p:cMediaNode vol="80000">
                <p:cTn id="121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80000">
                <p:cTn id="12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  <p:bldLst>
      <p:bldP spid="4" grpId="0"/>
      <p:bldP spid="20" grpId="0"/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40" grpId="0"/>
      <p:bldP spid="41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853" y="1256368"/>
            <a:ext cx="431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nstantia" panose="02030602050306030303" pitchFamily="18" charset="0"/>
              </a:rPr>
              <a:t>T</a:t>
            </a:r>
            <a:r>
              <a:rPr lang="en-GB" sz="3200" dirty="0" smtClean="0">
                <a:latin typeface="Constantia" panose="02030602050306030303" pitchFamily="18" charset="0"/>
              </a:rPr>
              <a:t>ask </a:t>
            </a:r>
            <a:r>
              <a:rPr lang="en-GB" sz="3600" dirty="0" smtClean="0">
                <a:latin typeface="Constantia" panose="02030602050306030303" pitchFamily="18" charset="0"/>
              </a:rPr>
              <a:t>A</a:t>
            </a:r>
            <a:r>
              <a:rPr lang="en-GB" sz="3200" dirty="0" smtClean="0">
                <a:latin typeface="Constantia" panose="02030602050306030303" pitchFamily="18" charset="0"/>
              </a:rPr>
              <a:t>nalysis – </a:t>
            </a:r>
            <a:r>
              <a:rPr lang="en-GB" sz="3600" dirty="0" smtClean="0">
                <a:latin typeface="Constantia" panose="02030602050306030303" pitchFamily="18" charset="0"/>
              </a:rPr>
              <a:t>TA</a:t>
            </a:r>
            <a:endParaRPr lang="en-GB" sz="3600" dirty="0"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5455" y="4549686"/>
            <a:ext cx="3471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Attend to the wise words </a:t>
            </a:r>
          </a:p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of David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Kieras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5719" y="5233626"/>
            <a:ext cx="4482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analysis for system design must be rather more informal and primarily heuristic in ﬂavour compared to scientiﬁc research.”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" y="4549685"/>
            <a:ext cx="1602988" cy="228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287" y="1880836"/>
            <a:ext cx="495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100s, or 1000s of TA “Methods”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4155" y="2682609"/>
            <a:ext cx="3325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Practical, applied psychology is generally defended in TA as an engineering necessity, and …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902" y="2245109"/>
            <a:ext cx="4415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it’s a bit of an acronym soup.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3072" y="4649790"/>
            <a:ext cx="3307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“… that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cognitive representations and processes similar to those identified during an analysis must occur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2" y="2673153"/>
            <a:ext cx="3983425" cy="18106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8772" y="2140582"/>
            <a:ext cx="446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is Engineering, NOT Science.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WIN_20201217_05_48_52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00418" y="501126"/>
            <a:ext cx="593440" cy="445080"/>
          </a:xfrm>
          <a:prstGeom prst="rect">
            <a:avLst/>
          </a:prstGeom>
        </p:spPr>
      </p:pic>
      <p:pic>
        <p:nvPicPr>
          <p:cNvPr id="3" name="WIN_20201217_05_47_24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50507" y="278296"/>
            <a:ext cx="564123" cy="423092"/>
          </a:xfrm>
          <a:prstGeom prst="rect">
            <a:avLst/>
          </a:prstGeom>
        </p:spPr>
      </p:pic>
      <p:pic>
        <p:nvPicPr>
          <p:cNvPr id="5" name="WIN_20201217_05_48_04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41445" y="620395"/>
            <a:ext cx="581135" cy="435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108018"/>
            <a:ext cx="1792522" cy="109741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7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2777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577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142" y="1233367"/>
            <a:ext cx="59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GOMS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011" y="1790929"/>
            <a:ext cx="638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Goals, Operations, Methods and Selection rules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3277758"/>
            <a:ext cx="5374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 e.g. good predictive adequacy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142" y="3917093"/>
            <a:ext cx="64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–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ognitive model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as program pseudocode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708" y="5002479"/>
            <a:ext cx="397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Symbolic AI implementation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 R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453" y="2259280"/>
            <a:ext cx="587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most widely used TA methods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8742" y="2697894"/>
            <a:ext cx="63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tends to be detailed (low level) and therefore expensive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1350" y="4200570"/>
            <a:ext cx="4920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/>
              <a:t>Method_for_goal</a:t>
            </a:r>
            <a:r>
              <a:rPr lang="en-GB" sz="1400" b="1" dirty="0"/>
              <a:t>: Edit Document Step. </a:t>
            </a:r>
            <a:endParaRPr lang="en-GB" sz="1400" b="1" dirty="0" smtClean="0"/>
          </a:p>
          <a:p>
            <a:r>
              <a:rPr lang="en-GB" sz="1400" b="1" dirty="0" smtClean="0"/>
              <a:t>Store </a:t>
            </a:r>
            <a:r>
              <a:rPr lang="en-GB" sz="1400" b="1" dirty="0"/>
              <a:t>First under &lt;</a:t>
            </a:r>
            <a:r>
              <a:rPr lang="en-GB" sz="1400" b="1" dirty="0" err="1"/>
              <a:t>current_task_name</a:t>
            </a:r>
            <a:r>
              <a:rPr lang="en-GB" sz="1400" b="1" dirty="0"/>
              <a:t>&gt;. </a:t>
            </a:r>
            <a:endParaRPr lang="en-GB" sz="1400" b="1" dirty="0" smtClean="0"/>
          </a:p>
          <a:p>
            <a:r>
              <a:rPr lang="en-GB" sz="1400" b="1" dirty="0" smtClean="0"/>
              <a:t>Step. </a:t>
            </a:r>
            <a:r>
              <a:rPr lang="en-GB" sz="1400" b="1" dirty="0" err="1"/>
              <a:t>Check_for_done</a:t>
            </a:r>
            <a:r>
              <a:rPr lang="en-GB" sz="1400" b="1" dirty="0"/>
              <a:t>. </a:t>
            </a:r>
            <a:endParaRPr lang="en-GB" sz="1400" b="1" dirty="0" smtClean="0"/>
          </a:p>
          <a:p>
            <a:r>
              <a:rPr lang="en-GB" sz="1400" b="1" dirty="0" smtClean="0"/>
              <a:t>Decide</a:t>
            </a:r>
            <a:r>
              <a:rPr lang="en-GB" sz="1400" b="1" dirty="0"/>
              <a:t>: If &lt;</a:t>
            </a:r>
            <a:r>
              <a:rPr lang="en-GB" sz="1400" b="1" dirty="0" err="1"/>
              <a:t>current_task_name</a:t>
            </a:r>
            <a:r>
              <a:rPr lang="en-GB" sz="1400" b="1" dirty="0"/>
              <a:t>&gt; is None, </a:t>
            </a:r>
            <a:endParaRPr lang="en-GB" sz="1400" b="1" dirty="0" smtClean="0"/>
          </a:p>
          <a:p>
            <a:r>
              <a:rPr lang="en-GB" sz="1400" b="1" dirty="0" smtClean="0"/>
              <a:t>  Then </a:t>
            </a:r>
            <a:r>
              <a:rPr lang="en-GB" sz="1400" b="1" dirty="0"/>
              <a:t>Delete &lt;</a:t>
            </a:r>
            <a:r>
              <a:rPr lang="en-GB" sz="1400" b="1" dirty="0" err="1"/>
              <a:t>current_task</a:t>
            </a:r>
            <a:r>
              <a:rPr lang="en-GB" sz="1400" b="1" dirty="0"/>
              <a:t>&gt;; Delete &lt;</a:t>
            </a:r>
            <a:r>
              <a:rPr lang="en-GB" sz="1400" b="1" dirty="0" err="1"/>
              <a:t>current_task_name</a:t>
            </a:r>
            <a:r>
              <a:rPr lang="en-GB" sz="1400" b="1" dirty="0"/>
              <a:t>&gt;; </a:t>
            </a:r>
            <a:r>
              <a:rPr lang="en-GB" sz="1400" b="1" dirty="0" err="1"/>
              <a:t>Return_with_goal_accomplished</a:t>
            </a:r>
            <a:r>
              <a:rPr lang="en-GB" sz="1400" b="1" dirty="0"/>
              <a:t>. </a:t>
            </a:r>
            <a:endParaRPr lang="en-GB" sz="1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010614" y="3811487"/>
            <a:ext cx="3055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GOMSL Output – </a:t>
            </a:r>
            <a:r>
              <a:rPr lang="en-GB" sz="1600" b="1" i="1" dirty="0" smtClean="0"/>
              <a:t>Example </a:t>
            </a:r>
            <a:endParaRPr lang="en-GB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2467435"/>
            <a:ext cx="1800727" cy="25724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58907" y="5492821"/>
            <a:ext cx="49204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Step</a:t>
            </a:r>
            <a:r>
              <a:rPr lang="en-GB" sz="1400" b="1" dirty="0"/>
              <a:t>. </a:t>
            </a:r>
            <a:r>
              <a:rPr lang="en-GB" sz="1400" b="1" dirty="0" err="1"/>
              <a:t>Get_task_item_whose</a:t>
            </a:r>
            <a:r>
              <a:rPr lang="en-GB" sz="1400" b="1" dirty="0"/>
              <a:t> Name is &lt;</a:t>
            </a:r>
            <a:r>
              <a:rPr lang="en-GB" sz="1400" b="1" dirty="0" err="1"/>
              <a:t>current_task_name</a:t>
            </a:r>
            <a:r>
              <a:rPr lang="en-GB" sz="1400" b="1" dirty="0"/>
              <a:t>&gt; </a:t>
            </a:r>
            <a:r>
              <a:rPr lang="en-GB" sz="1400" b="1" dirty="0" smtClean="0"/>
              <a:t>      </a:t>
            </a:r>
          </a:p>
          <a:p>
            <a:r>
              <a:rPr lang="en-GB" sz="1400" b="1" dirty="0"/>
              <a:t> 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and_store_under</a:t>
            </a:r>
            <a:r>
              <a:rPr lang="en-GB" sz="1400" b="1" dirty="0" smtClean="0"/>
              <a:t> </a:t>
            </a:r>
            <a:r>
              <a:rPr lang="en-GB" sz="1400" b="1" dirty="0"/>
              <a:t>&lt;</a:t>
            </a:r>
            <a:r>
              <a:rPr lang="en-GB" sz="1400" b="1" dirty="0" err="1"/>
              <a:t>current_task</a:t>
            </a:r>
            <a:r>
              <a:rPr lang="en-GB" sz="1400" b="1" dirty="0"/>
              <a:t>&gt;. </a:t>
            </a:r>
            <a:endParaRPr lang="en-GB" sz="1400" b="1" dirty="0" smtClean="0"/>
          </a:p>
          <a:p>
            <a:r>
              <a:rPr lang="en-GB" sz="1400" b="1" dirty="0" smtClean="0"/>
              <a:t>Step</a:t>
            </a:r>
            <a:r>
              <a:rPr lang="en-GB" sz="1400" b="1" dirty="0"/>
              <a:t>. </a:t>
            </a:r>
            <a:r>
              <a:rPr lang="en-GB" sz="1400" b="1" dirty="0" err="1"/>
              <a:t>Accomplish_goal</a:t>
            </a:r>
            <a:r>
              <a:rPr lang="en-GB" sz="1400" b="1" dirty="0"/>
              <a:t>: Perform </a:t>
            </a:r>
            <a:r>
              <a:rPr lang="en-GB" sz="1400" b="1" dirty="0" err="1"/>
              <a:t>Unit_task</a:t>
            </a:r>
            <a:r>
              <a:rPr lang="en-GB" sz="1400" b="1" dirty="0"/>
              <a:t>. </a:t>
            </a:r>
            <a:endParaRPr lang="en-GB" sz="1400" b="1" dirty="0" smtClean="0"/>
          </a:p>
          <a:p>
            <a:r>
              <a:rPr lang="en-GB" sz="1400" b="1" dirty="0" smtClean="0"/>
              <a:t>Step</a:t>
            </a:r>
            <a:r>
              <a:rPr lang="en-GB" sz="1400" b="1" dirty="0"/>
              <a:t>. </a:t>
            </a:r>
            <a:r>
              <a:rPr lang="en-GB" sz="1400" b="1" dirty="0" smtClean="0"/>
              <a:t>Store </a:t>
            </a:r>
            <a:r>
              <a:rPr lang="en-GB" sz="1400" b="1" dirty="0"/>
              <a:t>Next of &lt;</a:t>
            </a:r>
            <a:r>
              <a:rPr lang="en-GB" sz="1400" b="1" dirty="0" err="1"/>
              <a:t>current_task</a:t>
            </a:r>
            <a:r>
              <a:rPr lang="en-GB" sz="1400" b="1" dirty="0"/>
              <a:t>&gt; under &lt;</a:t>
            </a:r>
            <a:r>
              <a:rPr lang="en-GB" sz="1400" b="1" dirty="0" err="1"/>
              <a:t>current_task_name</a:t>
            </a:r>
            <a:r>
              <a:rPr lang="en-GB" sz="1400" b="1" dirty="0"/>
              <a:t>&gt;; </a:t>
            </a:r>
            <a:endParaRPr lang="en-GB" sz="1400" b="1" dirty="0" smtClean="0"/>
          </a:p>
          <a:p>
            <a:r>
              <a:rPr lang="en-GB" sz="1400" b="1" dirty="0" err="1" smtClean="0"/>
              <a:t>Goto</a:t>
            </a:r>
            <a:r>
              <a:rPr lang="en-GB" sz="1400" b="1" dirty="0" smtClean="0"/>
              <a:t> </a:t>
            </a:r>
            <a:r>
              <a:rPr lang="en-GB" sz="1400" b="1" dirty="0" err="1"/>
              <a:t>Check_for_done</a:t>
            </a:r>
            <a:r>
              <a:rPr lang="en-GB" sz="1400" b="1" dirty="0"/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WIN_20201217_06_35_43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8359" y="388841"/>
            <a:ext cx="668940" cy="5017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16"/>
            <a:ext cx="1792522" cy="1097412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8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515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705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0" y="1962178"/>
            <a:ext cx="5782576" cy="4421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26" y="1238360"/>
            <a:ext cx="59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Square-of-Identity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1093" y="2497873"/>
            <a:ext cx="118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GOMS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7981" y="2479291"/>
            <a:ext cx="187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ACT R/EPIC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40819" y="2692573"/>
            <a:ext cx="1159727" cy="60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96215" y="2830105"/>
            <a:ext cx="1178311" cy="23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63161" y="2304585"/>
            <a:ext cx="254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types of Identity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0332" y="2869581"/>
            <a:ext cx="2445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i_1</a:t>
            </a: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translation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9448" y="3728224"/>
            <a:ext cx="2445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i_2</a:t>
            </a: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True ‘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Identity Theory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identity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1512" y="1278672"/>
            <a:ext cx="9649522" cy="14868"/>
          </a:xfrm>
          <a:prstGeom prst="line">
            <a:avLst/>
          </a:prstGeom>
          <a:ln>
            <a:solidFill>
              <a:srgbClr val="634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" y="53898"/>
            <a:ext cx="2659566" cy="1172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0" y="59473"/>
            <a:ext cx="885306" cy="1182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6" y="37172"/>
            <a:ext cx="854017" cy="11907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68390" y="-7434"/>
            <a:ext cx="3337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Assembly-based Task Analysis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CAbTA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8390" y="780586"/>
            <a:ext cx="1300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Diaper</a:t>
            </a:r>
          </a:p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DDD </a:t>
            </a:r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6660" y="776868"/>
            <a:ext cx="1438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GB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Huyck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Middlesex University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WIN_20201217_07_05_11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55003" y="238222"/>
            <a:ext cx="488103" cy="366077"/>
          </a:xfrm>
          <a:prstGeom prst="rect">
            <a:avLst/>
          </a:prstGeom>
        </p:spPr>
      </p:pic>
      <p:pic>
        <p:nvPicPr>
          <p:cNvPr id="20" name="WIN_20201217_07_06_19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54146" y="683260"/>
            <a:ext cx="477815" cy="358361"/>
          </a:xfrm>
          <a:prstGeom prst="rect">
            <a:avLst/>
          </a:prstGeom>
        </p:spPr>
      </p:pic>
      <p:pic>
        <p:nvPicPr>
          <p:cNvPr id="21" name="WIN_20201217_07_07_26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66950" y="463128"/>
            <a:ext cx="469099" cy="3518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89552"/>
            <a:ext cx="1796238" cy="10996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74" y="92116"/>
            <a:ext cx="1792522" cy="109741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6645" y="111512"/>
            <a:ext cx="981306" cy="223024"/>
          </a:xfrm>
          <a:prstGeom prst="roundRect">
            <a:avLst>
              <a:gd name="adj" fmla="val 50000"/>
            </a:avLst>
          </a:prstGeom>
          <a:solidFill>
            <a:srgbClr val="61639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/>
              <a:t>Slide 9 of 33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5837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20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6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882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0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1923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3863</TotalTime>
  <Words>2584</Words>
  <Application>Microsoft Office PowerPoint</Application>
  <PresentationFormat>A4 Paper (210x297 mm)</PresentationFormat>
  <Paragraphs>502</Paragraphs>
  <Slides>33</Slides>
  <Notes>0</Notes>
  <HiddenSlides>0</HiddenSlides>
  <MMClips>72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Constantia</vt:lpstr>
      <vt:lpstr>French Script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Chris Huyck</cp:lastModifiedBy>
  <cp:revision>196</cp:revision>
  <cp:lastPrinted>2020-12-17T07:30:19Z</cp:lastPrinted>
  <dcterms:created xsi:type="dcterms:W3CDTF">2020-11-14T07:30:35Z</dcterms:created>
  <dcterms:modified xsi:type="dcterms:W3CDTF">2021-01-04T12:39:19Z</dcterms:modified>
</cp:coreProperties>
</file>