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8" r:id="rId3"/>
    <p:sldId id="291" r:id="rId4"/>
    <p:sldId id="290" r:id="rId5"/>
    <p:sldId id="282" r:id="rId6"/>
    <p:sldId id="309" r:id="rId7"/>
    <p:sldId id="281" r:id="rId8"/>
    <p:sldId id="292" r:id="rId9"/>
    <p:sldId id="310" r:id="rId10"/>
    <p:sldId id="264" r:id="rId11"/>
    <p:sldId id="295" r:id="rId12"/>
    <p:sldId id="294" r:id="rId13"/>
    <p:sldId id="293" r:id="rId14"/>
    <p:sldId id="311" r:id="rId15"/>
    <p:sldId id="286" r:id="rId16"/>
    <p:sldId id="296" r:id="rId17"/>
    <p:sldId id="297" r:id="rId18"/>
    <p:sldId id="262" r:id="rId19"/>
    <p:sldId id="265" r:id="rId20"/>
    <p:sldId id="305" r:id="rId21"/>
    <p:sldId id="268" r:id="rId22"/>
    <p:sldId id="312" r:id="rId23"/>
    <p:sldId id="307" r:id="rId24"/>
    <p:sldId id="289" r:id="rId25"/>
    <p:sldId id="308" r:id="rId26"/>
    <p:sldId id="313" r:id="rId27"/>
    <p:sldId id="304" r:id="rId28"/>
    <p:sldId id="314" r:id="rId29"/>
    <p:sldId id="298" r:id="rId30"/>
    <p:sldId id="299" r:id="rId31"/>
    <p:sldId id="300" r:id="rId32"/>
    <p:sldId id="301" r:id="rId33"/>
    <p:sldId id="277" r:id="rId34"/>
    <p:sldId id="271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Arturo Vergani" initials="AAV" lastIdx="1" clrIdx="0">
    <p:extLst>
      <p:ext uri="{19B8F6BF-5375-455C-9EA6-DF929625EA0E}">
        <p15:presenceInfo xmlns:p15="http://schemas.microsoft.com/office/powerpoint/2012/main" userId="92d5ba72d03850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44" y="84"/>
      </p:cViewPr>
      <p:guideLst>
        <p:guide orient="horz" pos="1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6CF02C-8B5B-43B9-9D55-8C65B81F9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19FEC-80B0-4905-8346-CC5ED75E6A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4175-09E9-4B8A-9476-8C348024139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8F83E-2F2D-492D-9B91-CF3D896D9C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Hot coffee: associative memory with bump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794A-0B2C-465B-8ECC-B612AF09C7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0C740-6E79-4C6E-90AF-F5B80820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576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EE6B-2116-4AA9-B71A-23BB8E37CF6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Hot coffee: associative memory with bump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977F-7120-47FB-8D23-CAD2D778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826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4E67-6583-4D10-B717-668B69AED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5842E-779A-4B9A-B133-7CBAAC9ED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60D63-4A83-4223-9E93-5A7A08AD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8C6D-38B0-4B51-8319-2BCA641951F4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0F8E-358C-486A-99F6-8D52FF1D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3E5A-DBA1-4A78-82DC-D66E6461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9968-DDB0-45FA-8545-4A099D97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3FC64-547E-4B7C-8F6A-8CB7897EE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4A91-29D7-4CB9-93F4-DF3BE916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3C7E-5A93-4C26-A1EA-B77BA59EF1FF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5277-6F98-4E7A-86F5-7ACBABE7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4F74-6F08-4F81-BEB3-EBA143FB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B2417-04CA-4E18-BB85-7B208F77F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0FB49-5549-4AF9-92B4-CBCE9FCD5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D54F-D3E0-405A-99F7-E2234400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415-385F-4B28-83DD-11D3158114EE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1A28-2ACD-4977-907F-F13AE0F7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454DB-5C3E-4DFF-9BDE-F223FEC0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1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C1D8-A008-4BFB-8E2D-2C9A76B6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E383-7077-4097-BE79-FFF72031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E8C9-460F-4914-AB73-E39B56C8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4BCB-470F-4D06-A84A-25728B341CC0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38218-82EF-4344-91FE-DF814CC3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05B9-ADF4-4583-AE66-FD19F3B5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9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C525-0F6A-428B-9193-3ACB2355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BA6EA-B86A-45C2-9C3D-4165D8BD8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98E2-6741-464C-AA9A-1181FF04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949-80F3-41AE-99F7-1343C3D20ACD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E3047-C2E1-4B82-84F5-8B232BAF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BCE7-8A5F-43EF-9806-27A5C2FB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1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511D-3EDC-447C-93CF-A33956E2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E2D3-57BB-4E10-910E-4D950EE78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4F37-758E-4754-8106-A90CF8796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9DB0A-D91D-40D7-9F80-5834BE1B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1956-DF28-4984-8F3E-94B18299370C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4770E-A872-4BDA-A32E-C5F1CC1D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3ABB5-0197-43AC-89E5-9E349783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5F17-85C6-4D3E-858A-0D5C78FC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5224C-E06A-426A-A17D-944BCAA8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B7767-B32E-4038-8C01-7CDD810FB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2C143-1A29-470E-9DFE-BF0999F45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A8E34-EFC3-48EE-9429-F8C48284F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AD04D-3CFA-4926-BB4B-9C5A0240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4DB5-E38F-407A-B327-66CD426408C1}" type="datetime1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C138F-6629-4891-BEFD-CF2B214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442C5-2B4E-4F00-8C56-CC77647E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4D95-D2C5-4983-908A-9AC18AED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D1408-A8B8-4537-B0B4-D285803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9779-A387-4614-ADB7-BC1337628026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B88DE-03AB-4F9C-BEA6-0D9E0348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23E15-C8B0-4E64-810B-08206798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BC40F-E371-4C7D-9282-CAA8EC0D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FFAF-4F46-43E0-893D-2B1F584DBB63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18BC1-6D2C-4FEB-9007-F2543E0D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ECE75-F631-4904-A6D1-2C55DF2E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129D-DF80-4805-847D-F325BA5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8BC40-BE26-43F2-A653-60374CC80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EC6CB-EC9A-4EF3-ADD9-2E427FBFD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4CEDE-2B0F-4C56-8B64-5F4F1071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FFA5-3B66-48FB-9362-7BF65DF2E248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4EE96-8F4C-4402-84EC-D804F30F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59B4C-1C8C-4916-A9FB-1C76C04C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1ABC-5662-4715-B0A2-CBCF3FD7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14E13-C6AE-4C0C-AF82-326C3D22E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75785-5A54-4188-8CE3-D8969D03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5E943-7D31-446B-A0DA-03BD983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55D-52E0-49B2-94B6-0F0D124E4CEF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6F73-7F06-420B-9091-FB52185D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0CB6F-6885-4CC1-AB9B-8794187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D8900-6AA7-40A9-88F8-91087691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18F3E-9B04-430F-8051-2F6185644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D9C7-E009-41B0-9584-9349923D0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D29F-94D7-49C3-B36B-B0C0062D5D30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64A6-E4EA-479B-B21D-F23E0D014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9EA9-1A65-463B-B959-6F481A702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0838-3FD4-47D3-93B7-7846FAF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svg"/><Relationship Id="rId7" Type="http://schemas.openxmlformats.org/officeDocument/2006/relationships/image" Target="../media/image2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1.sv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1.svg"/><Relationship Id="rId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6.jpeg"/><Relationship Id="rId10" Type="http://schemas.openxmlformats.org/officeDocument/2006/relationships/image" Target="../media/image23.svg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6.jpeg"/><Relationship Id="rId10" Type="http://schemas.openxmlformats.org/officeDocument/2006/relationships/image" Target="../media/image23.svg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23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5.sv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26.jpeg"/><Relationship Id="rId4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6.emf"/><Relationship Id="rId5" Type="http://schemas.openxmlformats.org/officeDocument/2006/relationships/image" Target="../media/image32.png"/><Relationship Id="rId10" Type="http://schemas.openxmlformats.org/officeDocument/2006/relationships/image" Target="../media/image26.jpeg"/><Relationship Id="rId4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35.png"/><Relationship Id="rId12" Type="http://schemas.openxmlformats.org/officeDocument/2006/relationships/image" Target="../media/image1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6.emf"/><Relationship Id="rId5" Type="http://schemas.openxmlformats.org/officeDocument/2006/relationships/image" Target="../media/image32.png"/><Relationship Id="rId10" Type="http://schemas.openxmlformats.org/officeDocument/2006/relationships/image" Target="../media/image26.jpeg"/><Relationship Id="rId4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sv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sv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sv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hyperlink" Target="https://www.cwa.mdx.ac.uk/NEAL/overview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sv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sv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wa.mdx.ac.uk/NEAL/wta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003.13365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hyperlink" Target="https://www.cwa.mdx.ac.uk/NEAL/overview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wa.mdx.ac.uk/NEAL/overview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wa.mdx.ac.uk/NEAL/overview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3185041" y="2615554"/>
            <a:ext cx="5782716" cy="15039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Hot coffee: associative memory with bump attractor cell assemblies of spiking neurons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54" name="Picture 10" descr="Tea &amp; Slides">
            <a:extLst>
              <a:ext uri="{FF2B5EF4-FFF2-40B4-BE49-F238E27FC236}">
                <a16:creationId xmlns:a16="http://schemas.microsoft.com/office/drawing/2014/main" id="{AB6F3EFD-A86B-47AD-A2B8-2B2C5AA2E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50" y="3696498"/>
            <a:ext cx="1968697" cy="19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2744D-0C8F-4801-A522-37B14C0DD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509" y="5749499"/>
            <a:ext cx="4268143" cy="11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3C8E3C5-0E8F-46C4-82F7-DAEA4B984B3D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Concepts Representations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10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100071-F7DA-4F7E-BAEC-ADA89268036E}"/>
              </a:ext>
            </a:extLst>
          </p:cNvPr>
          <p:cNvSpPr/>
          <p:nvPr/>
        </p:nvSpPr>
        <p:spPr>
          <a:xfrm>
            <a:off x="873543" y="1853310"/>
            <a:ext cx="2012302" cy="755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Cell Assembly (CA)</a:t>
            </a:r>
            <a:endParaRPr lang="en-US" dirty="0"/>
          </a:p>
        </p:txBody>
      </p:sp>
      <p:pic>
        <p:nvPicPr>
          <p:cNvPr id="125" name="Picture 2" descr="Nervous System">
            <a:extLst>
              <a:ext uri="{FF2B5EF4-FFF2-40B4-BE49-F238E27FC236}">
                <a16:creationId xmlns:a16="http://schemas.microsoft.com/office/drawing/2014/main" id="{D56D6A58-3CCB-4072-81FF-13ADB31B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9" y="2949384"/>
            <a:ext cx="3571141" cy="2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Donald O. Hebb - Wikipedia">
            <a:extLst>
              <a:ext uri="{FF2B5EF4-FFF2-40B4-BE49-F238E27FC236}">
                <a16:creationId xmlns:a16="http://schemas.microsoft.com/office/drawing/2014/main" id="{BF0BEDB3-90C4-4DF0-B832-76653FA0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" y="1853310"/>
            <a:ext cx="608104" cy="7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3C8E3C5-0E8F-46C4-82F7-DAEA4B984B3D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Concepts Representations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11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100071-F7DA-4F7E-BAEC-ADA89268036E}"/>
              </a:ext>
            </a:extLst>
          </p:cNvPr>
          <p:cNvSpPr/>
          <p:nvPr/>
        </p:nvSpPr>
        <p:spPr>
          <a:xfrm>
            <a:off x="873543" y="1853310"/>
            <a:ext cx="2012302" cy="755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Cell Assembly (CA)</a:t>
            </a:r>
            <a:endParaRPr lang="en-US" dirty="0"/>
          </a:p>
        </p:txBody>
      </p:sp>
      <p:pic>
        <p:nvPicPr>
          <p:cNvPr id="125" name="Picture 2" descr="Nervous System">
            <a:extLst>
              <a:ext uri="{FF2B5EF4-FFF2-40B4-BE49-F238E27FC236}">
                <a16:creationId xmlns:a16="http://schemas.microsoft.com/office/drawing/2014/main" id="{D56D6A58-3CCB-4072-81FF-13ADB31B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9" y="2949384"/>
            <a:ext cx="3571141" cy="2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Donald O. Hebb - Wikipedia">
            <a:extLst>
              <a:ext uri="{FF2B5EF4-FFF2-40B4-BE49-F238E27FC236}">
                <a16:creationId xmlns:a16="http://schemas.microsoft.com/office/drawing/2014/main" id="{BF0BEDB3-90C4-4DF0-B832-76653FA0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" y="1853310"/>
            <a:ext cx="608104" cy="7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2E04401-7C74-4EFA-B41B-CF15AA8838B2}"/>
              </a:ext>
            </a:extLst>
          </p:cNvPr>
          <p:cNvCxnSpPr>
            <a:cxnSpLocks/>
            <a:stCxn id="124" idx="3"/>
            <a:endCxn id="3" idx="2"/>
          </p:cNvCxnSpPr>
          <p:nvPr/>
        </p:nvCxnSpPr>
        <p:spPr>
          <a:xfrm flipV="1">
            <a:off x="2885845" y="1657707"/>
            <a:ext cx="1229010" cy="57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8A41999E-D089-40AA-84E7-D37DE615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08" y="1420261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A72892-15CF-4A6B-9DB8-5F2124962D39}"/>
              </a:ext>
            </a:extLst>
          </p:cNvPr>
          <p:cNvSpPr/>
          <p:nvPr/>
        </p:nvSpPr>
        <p:spPr>
          <a:xfrm>
            <a:off x="4114855" y="919627"/>
            <a:ext cx="3108489" cy="1476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376992F-2C33-447E-9DBC-656C7E128775}"/>
              </a:ext>
            </a:extLst>
          </p:cNvPr>
          <p:cNvSpPr/>
          <p:nvPr/>
        </p:nvSpPr>
        <p:spPr>
          <a:xfrm>
            <a:off x="4623756" y="1071460"/>
            <a:ext cx="2704042" cy="109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Binary CA</a:t>
            </a:r>
          </a:p>
          <a:p>
            <a:r>
              <a:rPr lang="it-IT" sz="1400" dirty="0"/>
              <a:t>(Semantic/discrete Concepts) </a:t>
            </a:r>
            <a:endParaRPr lang="en-US" sz="1400" dirty="0"/>
          </a:p>
        </p:txBody>
      </p:sp>
      <p:pic>
        <p:nvPicPr>
          <p:cNvPr id="51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EA33B714-335A-4FD4-A90D-D67FE196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5" y="1222050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3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3C8E3C5-0E8F-46C4-82F7-DAEA4B984B3D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Concepts Representations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12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100071-F7DA-4F7E-BAEC-ADA89268036E}"/>
              </a:ext>
            </a:extLst>
          </p:cNvPr>
          <p:cNvSpPr/>
          <p:nvPr/>
        </p:nvSpPr>
        <p:spPr>
          <a:xfrm>
            <a:off x="873543" y="1853310"/>
            <a:ext cx="2012302" cy="755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Cell Assembly (CA)</a:t>
            </a:r>
            <a:endParaRPr lang="en-US" dirty="0"/>
          </a:p>
        </p:txBody>
      </p:sp>
      <p:pic>
        <p:nvPicPr>
          <p:cNvPr id="125" name="Picture 2" descr="Nervous System">
            <a:extLst>
              <a:ext uri="{FF2B5EF4-FFF2-40B4-BE49-F238E27FC236}">
                <a16:creationId xmlns:a16="http://schemas.microsoft.com/office/drawing/2014/main" id="{D56D6A58-3CCB-4072-81FF-13ADB31B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9" y="2949384"/>
            <a:ext cx="3571141" cy="2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Donald O. Hebb - Wikipedia">
            <a:extLst>
              <a:ext uri="{FF2B5EF4-FFF2-40B4-BE49-F238E27FC236}">
                <a16:creationId xmlns:a16="http://schemas.microsoft.com/office/drawing/2014/main" id="{BF0BEDB3-90C4-4DF0-B832-76653FA0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" y="1853310"/>
            <a:ext cx="608104" cy="7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0C9EBDA4-8243-4244-AA41-04604358416A}"/>
              </a:ext>
            </a:extLst>
          </p:cNvPr>
          <p:cNvSpPr/>
          <p:nvPr/>
        </p:nvSpPr>
        <p:spPr>
          <a:xfrm>
            <a:off x="4147760" y="2528154"/>
            <a:ext cx="3103451" cy="1031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Bump CA</a:t>
            </a:r>
            <a:endParaRPr lang="en-US" dirty="0"/>
          </a:p>
          <a:p>
            <a:pPr algn="ctr"/>
            <a:r>
              <a:rPr lang="en-US" sz="1400" dirty="0"/>
              <a:t>(Continuously-Value concepts)</a:t>
            </a:r>
            <a:endParaRPr lang="it-IT" sz="1400" dirty="0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2E04401-7C74-4EFA-B41B-CF15AA8838B2}"/>
              </a:ext>
            </a:extLst>
          </p:cNvPr>
          <p:cNvCxnSpPr>
            <a:cxnSpLocks/>
            <a:stCxn id="124" idx="3"/>
            <a:endCxn id="3" idx="2"/>
          </p:cNvCxnSpPr>
          <p:nvPr/>
        </p:nvCxnSpPr>
        <p:spPr>
          <a:xfrm flipV="1">
            <a:off x="2885845" y="1657707"/>
            <a:ext cx="1229010" cy="57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07FBB98-A4DA-4A2C-AD05-253924626063}"/>
              </a:ext>
            </a:extLst>
          </p:cNvPr>
          <p:cNvCxnSpPr>
            <a:cxnSpLocks/>
            <a:stCxn id="124" idx="3"/>
            <a:endCxn id="128" idx="1"/>
          </p:cNvCxnSpPr>
          <p:nvPr/>
        </p:nvCxnSpPr>
        <p:spPr>
          <a:xfrm>
            <a:off x="2885845" y="2231127"/>
            <a:ext cx="1261915" cy="812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CC0F177-44D5-436B-8CCC-20A01D542D7D}"/>
              </a:ext>
            </a:extLst>
          </p:cNvPr>
          <p:cNvSpPr txBox="1"/>
          <p:nvPr/>
        </p:nvSpPr>
        <p:spPr>
          <a:xfrm>
            <a:off x="5045067" y="5599504"/>
            <a:ext cx="13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Gerstner et al 2014</a:t>
            </a:r>
            <a:endParaRPr lang="en-US" dirty="0"/>
          </a:p>
        </p:txBody>
      </p:sp>
      <p:pic>
        <p:nvPicPr>
          <p:cNvPr id="133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8A41999E-D089-40AA-84E7-D37DE615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08" y="1420261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A72892-15CF-4A6B-9DB8-5F2124962D39}"/>
              </a:ext>
            </a:extLst>
          </p:cNvPr>
          <p:cNvSpPr/>
          <p:nvPr/>
        </p:nvSpPr>
        <p:spPr>
          <a:xfrm>
            <a:off x="4114855" y="919627"/>
            <a:ext cx="3108489" cy="1476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376992F-2C33-447E-9DBC-656C7E128775}"/>
              </a:ext>
            </a:extLst>
          </p:cNvPr>
          <p:cNvSpPr/>
          <p:nvPr/>
        </p:nvSpPr>
        <p:spPr>
          <a:xfrm>
            <a:off x="4623756" y="1071460"/>
            <a:ext cx="2704042" cy="109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Binary CA</a:t>
            </a:r>
          </a:p>
          <a:p>
            <a:r>
              <a:rPr lang="it-IT" sz="1400" dirty="0"/>
              <a:t>(Semantic/discrete Concepts) </a:t>
            </a:r>
            <a:endParaRPr lang="en-US" sz="1400" dirty="0"/>
          </a:p>
        </p:txBody>
      </p:sp>
      <p:pic>
        <p:nvPicPr>
          <p:cNvPr id="51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EA33B714-335A-4FD4-A90D-D67FE196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5" y="1222050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CE2A9A-3F70-498D-B4FB-D373F610C020}"/>
              </a:ext>
            </a:extLst>
          </p:cNvPr>
          <p:cNvSpPr/>
          <p:nvPr/>
        </p:nvSpPr>
        <p:spPr>
          <a:xfrm>
            <a:off x="4147760" y="3559566"/>
            <a:ext cx="3103451" cy="231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25BEFDEE-D75C-41D3-9ECB-82C44452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07" y="3691933"/>
            <a:ext cx="2294557" cy="18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FF7D02-F943-442C-9CBC-7F8330D34CC0}"/>
              </a:ext>
            </a:extLst>
          </p:cNvPr>
          <p:cNvSpPr txBox="1"/>
          <p:nvPr/>
        </p:nvSpPr>
        <p:spPr>
          <a:xfrm>
            <a:off x="4954334" y="5477703"/>
            <a:ext cx="13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Gerstner et al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3C8E3C5-0E8F-46C4-82F7-DAEA4B984B3D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Concepts Representations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13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100071-F7DA-4F7E-BAEC-ADA89268036E}"/>
              </a:ext>
            </a:extLst>
          </p:cNvPr>
          <p:cNvSpPr/>
          <p:nvPr/>
        </p:nvSpPr>
        <p:spPr>
          <a:xfrm>
            <a:off x="873543" y="1853310"/>
            <a:ext cx="2012302" cy="755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Cell Assembly (CA)</a:t>
            </a:r>
            <a:endParaRPr lang="en-US" dirty="0"/>
          </a:p>
        </p:txBody>
      </p:sp>
      <p:pic>
        <p:nvPicPr>
          <p:cNvPr id="125" name="Picture 2" descr="Nervous System">
            <a:extLst>
              <a:ext uri="{FF2B5EF4-FFF2-40B4-BE49-F238E27FC236}">
                <a16:creationId xmlns:a16="http://schemas.microsoft.com/office/drawing/2014/main" id="{D56D6A58-3CCB-4072-81FF-13ADB31B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9" y="2949384"/>
            <a:ext cx="3571141" cy="2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Donald O. Hebb - Wikipedia">
            <a:extLst>
              <a:ext uri="{FF2B5EF4-FFF2-40B4-BE49-F238E27FC236}">
                <a16:creationId xmlns:a16="http://schemas.microsoft.com/office/drawing/2014/main" id="{BF0BEDB3-90C4-4DF0-B832-76653FA0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" y="1853310"/>
            <a:ext cx="608104" cy="7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0C9EBDA4-8243-4244-AA41-04604358416A}"/>
              </a:ext>
            </a:extLst>
          </p:cNvPr>
          <p:cNvSpPr/>
          <p:nvPr/>
        </p:nvSpPr>
        <p:spPr>
          <a:xfrm>
            <a:off x="4147760" y="2528154"/>
            <a:ext cx="3103451" cy="1031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Bump CA</a:t>
            </a:r>
            <a:endParaRPr lang="en-US" dirty="0"/>
          </a:p>
          <a:p>
            <a:pPr algn="ctr"/>
            <a:r>
              <a:rPr lang="en-US" sz="1400" dirty="0"/>
              <a:t>(Continuously-Value concepts)</a:t>
            </a:r>
            <a:endParaRPr lang="it-IT" sz="1400" dirty="0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2E04401-7C74-4EFA-B41B-CF15AA8838B2}"/>
              </a:ext>
            </a:extLst>
          </p:cNvPr>
          <p:cNvCxnSpPr>
            <a:cxnSpLocks/>
            <a:stCxn id="124" idx="3"/>
            <a:endCxn id="3" idx="2"/>
          </p:cNvCxnSpPr>
          <p:nvPr/>
        </p:nvCxnSpPr>
        <p:spPr>
          <a:xfrm flipV="1">
            <a:off x="2885845" y="1657707"/>
            <a:ext cx="1229010" cy="57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07FBB98-A4DA-4A2C-AD05-253924626063}"/>
              </a:ext>
            </a:extLst>
          </p:cNvPr>
          <p:cNvCxnSpPr>
            <a:cxnSpLocks/>
            <a:stCxn id="124" idx="3"/>
            <a:endCxn id="128" idx="1"/>
          </p:cNvCxnSpPr>
          <p:nvPr/>
        </p:nvCxnSpPr>
        <p:spPr>
          <a:xfrm>
            <a:off x="2885845" y="2231127"/>
            <a:ext cx="1261915" cy="812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CC0F177-44D5-436B-8CCC-20A01D542D7D}"/>
              </a:ext>
            </a:extLst>
          </p:cNvPr>
          <p:cNvSpPr txBox="1"/>
          <p:nvPr/>
        </p:nvSpPr>
        <p:spPr>
          <a:xfrm>
            <a:off x="5045067" y="5599504"/>
            <a:ext cx="13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Gerstner et al 2014</a:t>
            </a:r>
            <a:endParaRPr lang="en-US" dirty="0"/>
          </a:p>
        </p:txBody>
      </p:sp>
      <p:pic>
        <p:nvPicPr>
          <p:cNvPr id="133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8A41999E-D089-40AA-84E7-D37DE615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08" y="1420261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A72892-15CF-4A6B-9DB8-5F2124962D39}"/>
              </a:ext>
            </a:extLst>
          </p:cNvPr>
          <p:cNvSpPr/>
          <p:nvPr/>
        </p:nvSpPr>
        <p:spPr>
          <a:xfrm>
            <a:off x="4114855" y="919627"/>
            <a:ext cx="3108489" cy="1476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376992F-2C33-447E-9DBC-656C7E128775}"/>
              </a:ext>
            </a:extLst>
          </p:cNvPr>
          <p:cNvSpPr/>
          <p:nvPr/>
        </p:nvSpPr>
        <p:spPr>
          <a:xfrm>
            <a:off x="4623756" y="1071460"/>
            <a:ext cx="2704042" cy="109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Binary CA</a:t>
            </a:r>
          </a:p>
          <a:p>
            <a:r>
              <a:rPr lang="it-IT" sz="1400" dirty="0"/>
              <a:t>(Semantic/discrete Concepts) </a:t>
            </a:r>
            <a:endParaRPr lang="en-US" sz="1400" dirty="0"/>
          </a:p>
        </p:txBody>
      </p:sp>
      <p:pic>
        <p:nvPicPr>
          <p:cNvPr id="51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EA33B714-335A-4FD4-A90D-D67FE196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5" y="1222050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CE2A9A-3F70-498D-B4FB-D373F610C020}"/>
              </a:ext>
            </a:extLst>
          </p:cNvPr>
          <p:cNvSpPr/>
          <p:nvPr/>
        </p:nvSpPr>
        <p:spPr>
          <a:xfrm>
            <a:off x="4147760" y="3559566"/>
            <a:ext cx="3103451" cy="231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25BEFDEE-D75C-41D3-9ECB-82C44452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07" y="3691933"/>
            <a:ext cx="2294557" cy="18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FF7D02-F943-442C-9CBC-7F8330D34CC0}"/>
              </a:ext>
            </a:extLst>
          </p:cNvPr>
          <p:cNvSpPr txBox="1"/>
          <p:nvPr/>
        </p:nvSpPr>
        <p:spPr>
          <a:xfrm>
            <a:off x="4954334" y="5477703"/>
            <a:ext cx="13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Gerstner et al 2014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BFE6C8-21FF-45EB-9976-2F3F92B3A7AE}"/>
              </a:ext>
            </a:extLst>
          </p:cNvPr>
          <p:cNvGrpSpPr/>
          <p:nvPr/>
        </p:nvGrpSpPr>
        <p:grpSpPr>
          <a:xfrm>
            <a:off x="7425752" y="1034946"/>
            <a:ext cx="4114800" cy="4305072"/>
            <a:chOff x="7425752" y="1024052"/>
            <a:chExt cx="4114800" cy="4305072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56D2E2C-C167-480E-AE85-A09822696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752" y="1024052"/>
              <a:ext cx="4114800" cy="16585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92E5690-FC8D-4272-A043-0022ECA5E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2799" y="2750832"/>
              <a:ext cx="1971675" cy="2190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E07113-E84A-48CC-85D5-BB096385E489}"/>
                </a:ext>
              </a:extLst>
            </p:cNvPr>
            <p:cNvSpPr/>
            <p:nvPr/>
          </p:nvSpPr>
          <p:spPr>
            <a:xfrm>
              <a:off x="8541708" y="5052125"/>
              <a:ext cx="233756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dirty="0" err="1"/>
                <a:t>Zugaro</a:t>
              </a:r>
              <a:r>
                <a:rPr lang="en-US" sz="1200" dirty="0"/>
                <a:t> et al 2013, in </a:t>
              </a:r>
              <a:r>
                <a:rPr lang="en-US" sz="1200" dirty="0" err="1"/>
                <a:t>Gestner</a:t>
              </a:r>
              <a:r>
                <a:rPr lang="en-US" sz="1200" dirty="0"/>
                <a:t> 2014</a:t>
              </a:r>
            </a:p>
          </p:txBody>
        </p:sp>
      </p:grpSp>
      <p:pic>
        <p:nvPicPr>
          <p:cNvPr id="6" name="Graphic 5" descr="Arrow Counterclockwise curve">
            <a:extLst>
              <a:ext uri="{FF2B5EF4-FFF2-40B4-BE49-F238E27FC236}">
                <a16:creationId xmlns:a16="http://schemas.microsoft.com/office/drawing/2014/main" id="{9634C587-68EC-4E45-A857-9138822F5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501148">
            <a:off x="7353856" y="35078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3C8E3C5-0E8F-46C4-82F7-DAEA4B984B3D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Concepts Representations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14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100071-F7DA-4F7E-BAEC-ADA89268036E}"/>
              </a:ext>
            </a:extLst>
          </p:cNvPr>
          <p:cNvSpPr/>
          <p:nvPr/>
        </p:nvSpPr>
        <p:spPr>
          <a:xfrm>
            <a:off x="873543" y="1853310"/>
            <a:ext cx="2012302" cy="755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Cell Assembly (CA)</a:t>
            </a:r>
            <a:endParaRPr lang="en-US" dirty="0"/>
          </a:p>
        </p:txBody>
      </p:sp>
      <p:pic>
        <p:nvPicPr>
          <p:cNvPr id="125" name="Picture 2" descr="Nervous System">
            <a:extLst>
              <a:ext uri="{FF2B5EF4-FFF2-40B4-BE49-F238E27FC236}">
                <a16:creationId xmlns:a16="http://schemas.microsoft.com/office/drawing/2014/main" id="{D56D6A58-3CCB-4072-81FF-13ADB31B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9" y="2949384"/>
            <a:ext cx="3571141" cy="2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Donald O. Hebb - Wikipedia">
            <a:extLst>
              <a:ext uri="{FF2B5EF4-FFF2-40B4-BE49-F238E27FC236}">
                <a16:creationId xmlns:a16="http://schemas.microsoft.com/office/drawing/2014/main" id="{BF0BEDB3-90C4-4DF0-B832-76653FA0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" y="1853310"/>
            <a:ext cx="608104" cy="7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0C9EBDA4-8243-4244-AA41-04604358416A}"/>
              </a:ext>
            </a:extLst>
          </p:cNvPr>
          <p:cNvSpPr/>
          <p:nvPr/>
        </p:nvSpPr>
        <p:spPr>
          <a:xfrm>
            <a:off x="4147760" y="2528154"/>
            <a:ext cx="3103451" cy="1031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Bump CA</a:t>
            </a:r>
            <a:endParaRPr lang="en-US" dirty="0"/>
          </a:p>
          <a:p>
            <a:pPr algn="ctr"/>
            <a:r>
              <a:rPr lang="en-US" sz="1400" dirty="0"/>
              <a:t>(Continuously-Value concepts)</a:t>
            </a:r>
            <a:endParaRPr lang="it-IT" sz="1400" dirty="0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2E04401-7C74-4EFA-B41B-CF15AA8838B2}"/>
              </a:ext>
            </a:extLst>
          </p:cNvPr>
          <p:cNvCxnSpPr>
            <a:cxnSpLocks/>
            <a:stCxn id="124" idx="3"/>
            <a:endCxn id="3" idx="2"/>
          </p:cNvCxnSpPr>
          <p:nvPr/>
        </p:nvCxnSpPr>
        <p:spPr>
          <a:xfrm flipV="1">
            <a:off x="2885845" y="1657707"/>
            <a:ext cx="1229010" cy="57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07FBB98-A4DA-4A2C-AD05-253924626063}"/>
              </a:ext>
            </a:extLst>
          </p:cNvPr>
          <p:cNvCxnSpPr>
            <a:cxnSpLocks/>
            <a:stCxn id="124" idx="3"/>
            <a:endCxn id="128" idx="1"/>
          </p:cNvCxnSpPr>
          <p:nvPr/>
        </p:nvCxnSpPr>
        <p:spPr>
          <a:xfrm>
            <a:off x="2885845" y="2231127"/>
            <a:ext cx="1261915" cy="812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CC0F177-44D5-436B-8CCC-20A01D542D7D}"/>
              </a:ext>
            </a:extLst>
          </p:cNvPr>
          <p:cNvSpPr txBox="1"/>
          <p:nvPr/>
        </p:nvSpPr>
        <p:spPr>
          <a:xfrm>
            <a:off x="5045067" y="5599504"/>
            <a:ext cx="13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Gerstner et al 2014</a:t>
            </a:r>
            <a:endParaRPr lang="en-US" dirty="0"/>
          </a:p>
        </p:txBody>
      </p:sp>
      <p:pic>
        <p:nvPicPr>
          <p:cNvPr id="133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8A41999E-D089-40AA-84E7-D37DE615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08" y="1420261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A72892-15CF-4A6B-9DB8-5F2124962D39}"/>
              </a:ext>
            </a:extLst>
          </p:cNvPr>
          <p:cNvSpPr/>
          <p:nvPr/>
        </p:nvSpPr>
        <p:spPr>
          <a:xfrm>
            <a:off x="4114855" y="919627"/>
            <a:ext cx="3108489" cy="1476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376992F-2C33-447E-9DBC-656C7E128775}"/>
              </a:ext>
            </a:extLst>
          </p:cNvPr>
          <p:cNvSpPr/>
          <p:nvPr/>
        </p:nvSpPr>
        <p:spPr>
          <a:xfrm>
            <a:off x="4623756" y="1071460"/>
            <a:ext cx="2704042" cy="109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Binary CA</a:t>
            </a:r>
          </a:p>
          <a:p>
            <a:r>
              <a:rPr lang="it-IT" sz="1400" dirty="0"/>
              <a:t>(Semantic/discrete Concepts) </a:t>
            </a:r>
            <a:endParaRPr lang="en-US" sz="1400" dirty="0"/>
          </a:p>
        </p:txBody>
      </p:sp>
      <p:pic>
        <p:nvPicPr>
          <p:cNvPr id="51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EA33B714-335A-4FD4-A90D-D67FE196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5" y="1222050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CE2A9A-3F70-498D-B4FB-D373F610C020}"/>
              </a:ext>
            </a:extLst>
          </p:cNvPr>
          <p:cNvSpPr/>
          <p:nvPr/>
        </p:nvSpPr>
        <p:spPr>
          <a:xfrm>
            <a:off x="4147760" y="3559566"/>
            <a:ext cx="3103451" cy="231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25BEFDEE-D75C-41D3-9ECB-82C44452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07" y="3691933"/>
            <a:ext cx="2294557" cy="18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FF7D02-F943-442C-9CBC-7F8330D34CC0}"/>
              </a:ext>
            </a:extLst>
          </p:cNvPr>
          <p:cNvSpPr txBox="1"/>
          <p:nvPr/>
        </p:nvSpPr>
        <p:spPr>
          <a:xfrm>
            <a:off x="4954334" y="5477703"/>
            <a:ext cx="13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Gerstner et al 2014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BFE6C8-21FF-45EB-9976-2F3F92B3A7AE}"/>
              </a:ext>
            </a:extLst>
          </p:cNvPr>
          <p:cNvGrpSpPr/>
          <p:nvPr/>
        </p:nvGrpSpPr>
        <p:grpSpPr>
          <a:xfrm>
            <a:off x="7425752" y="1034946"/>
            <a:ext cx="4114800" cy="4305072"/>
            <a:chOff x="7425752" y="1024052"/>
            <a:chExt cx="4114800" cy="4305072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56D2E2C-C167-480E-AE85-A09822696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752" y="1024052"/>
              <a:ext cx="4114800" cy="16585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92E5690-FC8D-4272-A043-0022ECA5E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2799" y="2750832"/>
              <a:ext cx="1971675" cy="2190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E07113-E84A-48CC-85D5-BB096385E489}"/>
                </a:ext>
              </a:extLst>
            </p:cNvPr>
            <p:cNvSpPr/>
            <p:nvPr/>
          </p:nvSpPr>
          <p:spPr>
            <a:xfrm>
              <a:off x="8541708" y="5052125"/>
              <a:ext cx="233756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dirty="0" err="1"/>
                <a:t>Zugaro</a:t>
              </a:r>
              <a:r>
                <a:rPr lang="en-US" sz="1200" dirty="0"/>
                <a:t> et al 2013, in </a:t>
              </a:r>
              <a:r>
                <a:rPr lang="en-US" sz="1200" dirty="0" err="1"/>
                <a:t>Gestner</a:t>
              </a:r>
              <a:r>
                <a:rPr lang="en-US" sz="1200" dirty="0"/>
                <a:t> 2014</a:t>
              </a:r>
            </a:p>
          </p:txBody>
        </p:sp>
      </p:grpSp>
      <p:pic>
        <p:nvPicPr>
          <p:cNvPr id="6" name="Graphic 5" descr="Arrow Counterclockwise curve">
            <a:extLst>
              <a:ext uri="{FF2B5EF4-FFF2-40B4-BE49-F238E27FC236}">
                <a16:creationId xmlns:a16="http://schemas.microsoft.com/office/drawing/2014/main" id="{9634C587-68EC-4E45-A857-9138822F5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501148">
            <a:off x="7353856" y="3507861"/>
            <a:ext cx="914400" cy="914400"/>
          </a:xfrm>
          <a:prstGeom prst="rect">
            <a:avLst/>
          </a:prstGeom>
        </p:spPr>
      </p:pic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88A5C675-89F2-4A41-A50E-CFDC234D0333}"/>
              </a:ext>
            </a:extLst>
          </p:cNvPr>
          <p:cNvSpPr/>
          <p:nvPr/>
        </p:nvSpPr>
        <p:spPr>
          <a:xfrm>
            <a:off x="2927274" y="2518984"/>
            <a:ext cx="6314380" cy="2396900"/>
          </a:xfrm>
          <a:prstGeom prst="flowChartDocumen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Let’s go more in the adopted model!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15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0" name="Oval 3">
            <a:extLst>
              <a:ext uri="{FF2B5EF4-FFF2-40B4-BE49-F238E27FC236}">
                <a16:creationId xmlns:a16="http://schemas.microsoft.com/office/drawing/2014/main" id="{DEB31E61-C7FF-41B6-B7A0-045844C4B7CA}"/>
              </a:ext>
            </a:extLst>
          </p:cNvPr>
          <p:cNvSpPr/>
          <p:nvPr/>
        </p:nvSpPr>
        <p:spPr>
          <a:xfrm>
            <a:off x="7643440" y="2227101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55044810-2075-4A19-8764-6D41A71EAB1D}"/>
              </a:ext>
            </a:extLst>
          </p:cNvPr>
          <p:cNvSpPr/>
          <p:nvPr/>
        </p:nvSpPr>
        <p:spPr>
          <a:xfrm>
            <a:off x="10054091" y="3726772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D7A7EDD2-612D-47C0-B426-332F5DF418F0}"/>
              </a:ext>
            </a:extLst>
          </p:cNvPr>
          <p:cNvSpPr/>
          <p:nvPr/>
        </p:nvSpPr>
        <p:spPr>
          <a:xfrm>
            <a:off x="8550022" y="3337320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9D8A8BEE-4E4B-4E01-888D-2DF370BF561F}"/>
              </a:ext>
            </a:extLst>
          </p:cNvPr>
          <p:cNvSpPr/>
          <p:nvPr/>
        </p:nvSpPr>
        <p:spPr>
          <a:xfrm>
            <a:off x="7755838" y="3726800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4" name="Oval 13">
            <a:extLst>
              <a:ext uri="{FF2B5EF4-FFF2-40B4-BE49-F238E27FC236}">
                <a16:creationId xmlns:a16="http://schemas.microsoft.com/office/drawing/2014/main" id="{4C3880F6-2342-434F-9250-7C5FF1C2384B}"/>
              </a:ext>
            </a:extLst>
          </p:cNvPr>
          <p:cNvSpPr/>
          <p:nvPr/>
        </p:nvSpPr>
        <p:spPr>
          <a:xfrm>
            <a:off x="9551364" y="2949384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5" name="TextBox 14">
            <a:extLst>
              <a:ext uri="{FF2B5EF4-FFF2-40B4-BE49-F238E27FC236}">
                <a16:creationId xmlns:a16="http://schemas.microsoft.com/office/drawing/2014/main" id="{6A3942EF-76AF-4B69-B5CC-6EBA1A87F6BE}"/>
              </a:ext>
            </a:extLst>
          </p:cNvPr>
          <p:cNvSpPr txBox="1"/>
          <p:nvPr/>
        </p:nvSpPr>
        <p:spPr>
          <a:xfrm>
            <a:off x="8410356" y="1847936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Oval 117">
            <a:extLst>
              <a:ext uri="{FF2B5EF4-FFF2-40B4-BE49-F238E27FC236}">
                <a16:creationId xmlns:a16="http://schemas.microsoft.com/office/drawing/2014/main" id="{71386E84-EFA5-4595-8825-AB1230995223}"/>
              </a:ext>
            </a:extLst>
          </p:cNvPr>
          <p:cNvSpPr/>
          <p:nvPr/>
        </p:nvSpPr>
        <p:spPr>
          <a:xfrm>
            <a:off x="8090271" y="4169954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7" name="Oval 120">
            <a:extLst>
              <a:ext uri="{FF2B5EF4-FFF2-40B4-BE49-F238E27FC236}">
                <a16:creationId xmlns:a16="http://schemas.microsoft.com/office/drawing/2014/main" id="{4BD68AE0-729C-4838-9E3F-DBAD652579ED}"/>
              </a:ext>
            </a:extLst>
          </p:cNvPr>
          <p:cNvSpPr/>
          <p:nvPr/>
        </p:nvSpPr>
        <p:spPr>
          <a:xfrm>
            <a:off x="8570614" y="2461316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97" name="Flowchart: Connector 37">
            <a:extLst>
              <a:ext uri="{FF2B5EF4-FFF2-40B4-BE49-F238E27FC236}">
                <a16:creationId xmlns:a16="http://schemas.microsoft.com/office/drawing/2014/main" id="{1D194ABB-6F15-43FB-A9D8-7FE014E3A144}"/>
              </a:ext>
            </a:extLst>
          </p:cNvPr>
          <p:cNvSpPr/>
          <p:nvPr/>
        </p:nvSpPr>
        <p:spPr>
          <a:xfrm>
            <a:off x="9690370" y="4956942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113" name="TextBox 70">
            <a:extLst>
              <a:ext uri="{FF2B5EF4-FFF2-40B4-BE49-F238E27FC236}">
                <a16:creationId xmlns:a16="http://schemas.microsoft.com/office/drawing/2014/main" id="{B276D5CC-2B35-4BD3-B0FD-58539F625B43}"/>
              </a:ext>
            </a:extLst>
          </p:cNvPr>
          <p:cNvSpPr txBox="1"/>
          <p:nvPr/>
        </p:nvSpPr>
        <p:spPr>
          <a:xfrm>
            <a:off x="10709489" y="2186200"/>
            <a:ext cx="1319556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simple CA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2F281C0-27F2-45E7-BAB7-0E942C209B71}"/>
              </a:ext>
            </a:extLst>
          </p:cNvPr>
          <p:cNvCxnSpPr>
            <a:cxnSpLocks/>
            <a:stCxn id="113" idx="1"/>
            <a:endCxn id="64" idx="0"/>
          </p:cNvCxnSpPr>
          <p:nvPr/>
        </p:nvCxnSpPr>
        <p:spPr>
          <a:xfrm rot="10800000" flipV="1">
            <a:off x="10025471" y="2340088"/>
            <a:ext cx="684018" cy="6092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E784686-8970-4153-990C-A3FDB0FC621E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Cell Assemblies set </a:t>
            </a:r>
            <a:r>
              <a:rPr lang="en-US" sz="3600" dirty="0">
                <a:solidFill>
                  <a:schemeClr val="bg1"/>
                </a:solidFill>
              </a:rPr>
              <a:t>and Topology</a:t>
            </a: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87123427-1BC9-4F6D-8401-DA5D9EBD045D}"/>
              </a:ext>
            </a:extLst>
          </p:cNvPr>
          <p:cNvSpPr/>
          <p:nvPr/>
        </p:nvSpPr>
        <p:spPr>
          <a:xfrm>
            <a:off x="8598805" y="6005255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94C024AE-628E-4FC3-9F3B-BE928F36FFA1}"/>
              </a:ext>
            </a:extLst>
          </p:cNvPr>
          <p:cNvSpPr/>
          <p:nvPr/>
        </p:nvSpPr>
        <p:spPr>
          <a:xfrm>
            <a:off x="9569301" y="6006348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31FD2B8A-46C0-4814-A93C-D453591C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970" y="6108661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6DAFC759-1A72-4FAB-B630-F167D741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73" y="6092722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3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16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0" name="Oval 3">
            <a:extLst>
              <a:ext uri="{FF2B5EF4-FFF2-40B4-BE49-F238E27FC236}">
                <a16:creationId xmlns:a16="http://schemas.microsoft.com/office/drawing/2014/main" id="{DEB31E61-C7FF-41B6-B7A0-045844C4B7CA}"/>
              </a:ext>
            </a:extLst>
          </p:cNvPr>
          <p:cNvSpPr/>
          <p:nvPr/>
        </p:nvSpPr>
        <p:spPr>
          <a:xfrm>
            <a:off x="7643440" y="2227101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55044810-2075-4A19-8764-6D41A71EAB1D}"/>
              </a:ext>
            </a:extLst>
          </p:cNvPr>
          <p:cNvSpPr/>
          <p:nvPr/>
        </p:nvSpPr>
        <p:spPr>
          <a:xfrm>
            <a:off x="10054091" y="3726772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D7A7EDD2-612D-47C0-B426-332F5DF418F0}"/>
              </a:ext>
            </a:extLst>
          </p:cNvPr>
          <p:cNvSpPr/>
          <p:nvPr/>
        </p:nvSpPr>
        <p:spPr>
          <a:xfrm>
            <a:off x="8550022" y="3337320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9D8A8BEE-4E4B-4E01-888D-2DF370BF561F}"/>
              </a:ext>
            </a:extLst>
          </p:cNvPr>
          <p:cNvSpPr/>
          <p:nvPr/>
        </p:nvSpPr>
        <p:spPr>
          <a:xfrm>
            <a:off x="7755838" y="3726800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4" name="Oval 13">
            <a:extLst>
              <a:ext uri="{FF2B5EF4-FFF2-40B4-BE49-F238E27FC236}">
                <a16:creationId xmlns:a16="http://schemas.microsoft.com/office/drawing/2014/main" id="{4C3880F6-2342-434F-9250-7C5FF1C2384B}"/>
              </a:ext>
            </a:extLst>
          </p:cNvPr>
          <p:cNvSpPr/>
          <p:nvPr/>
        </p:nvSpPr>
        <p:spPr>
          <a:xfrm>
            <a:off x="9551364" y="2949384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5" name="TextBox 14">
            <a:extLst>
              <a:ext uri="{FF2B5EF4-FFF2-40B4-BE49-F238E27FC236}">
                <a16:creationId xmlns:a16="http://schemas.microsoft.com/office/drawing/2014/main" id="{6A3942EF-76AF-4B69-B5CC-6EBA1A87F6BE}"/>
              </a:ext>
            </a:extLst>
          </p:cNvPr>
          <p:cNvSpPr txBox="1"/>
          <p:nvPr/>
        </p:nvSpPr>
        <p:spPr>
          <a:xfrm>
            <a:off x="8410356" y="1847936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Oval 117">
            <a:extLst>
              <a:ext uri="{FF2B5EF4-FFF2-40B4-BE49-F238E27FC236}">
                <a16:creationId xmlns:a16="http://schemas.microsoft.com/office/drawing/2014/main" id="{71386E84-EFA5-4595-8825-AB1230995223}"/>
              </a:ext>
            </a:extLst>
          </p:cNvPr>
          <p:cNvSpPr/>
          <p:nvPr/>
        </p:nvSpPr>
        <p:spPr>
          <a:xfrm>
            <a:off x="8090271" y="4169954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7" name="Oval 120">
            <a:extLst>
              <a:ext uri="{FF2B5EF4-FFF2-40B4-BE49-F238E27FC236}">
                <a16:creationId xmlns:a16="http://schemas.microsoft.com/office/drawing/2014/main" id="{4BD68AE0-729C-4838-9E3F-DBAD652579ED}"/>
              </a:ext>
            </a:extLst>
          </p:cNvPr>
          <p:cNvSpPr/>
          <p:nvPr/>
        </p:nvSpPr>
        <p:spPr>
          <a:xfrm>
            <a:off x="8570614" y="2461316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96" name="TextBox 70">
            <a:extLst>
              <a:ext uri="{FF2B5EF4-FFF2-40B4-BE49-F238E27FC236}">
                <a16:creationId xmlns:a16="http://schemas.microsoft.com/office/drawing/2014/main" id="{0205480C-D9BC-4ECF-A02C-72262526E162}"/>
              </a:ext>
            </a:extLst>
          </p:cNvPr>
          <p:cNvSpPr txBox="1"/>
          <p:nvPr/>
        </p:nvSpPr>
        <p:spPr>
          <a:xfrm>
            <a:off x="10563681" y="5690839"/>
            <a:ext cx="1611172" cy="523219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compound CA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(hot-coffee-85°C)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Flowchart: Connector 37">
            <a:extLst>
              <a:ext uri="{FF2B5EF4-FFF2-40B4-BE49-F238E27FC236}">
                <a16:creationId xmlns:a16="http://schemas.microsoft.com/office/drawing/2014/main" id="{1D194ABB-6F15-43FB-A9D8-7FE014E3A144}"/>
              </a:ext>
            </a:extLst>
          </p:cNvPr>
          <p:cNvSpPr/>
          <p:nvPr/>
        </p:nvSpPr>
        <p:spPr>
          <a:xfrm>
            <a:off x="9690370" y="4956942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100" name="Straight Arrow Connector 127">
            <a:extLst>
              <a:ext uri="{FF2B5EF4-FFF2-40B4-BE49-F238E27FC236}">
                <a16:creationId xmlns:a16="http://schemas.microsoft.com/office/drawing/2014/main" id="{5831FED3-3B4A-484A-9CCD-EE91BD8B32E3}"/>
              </a:ext>
            </a:extLst>
          </p:cNvPr>
          <p:cNvCxnSpPr>
            <a:stCxn id="64" idx="6"/>
            <a:endCxn id="61" idx="0"/>
          </p:cNvCxnSpPr>
          <p:nvPr/>
        </p:nvCxnSpPr>
        <p:spPr>
          <a:xfrm>
            <a:off x="10360715" y="3396542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03" name="Straight Arrow Connector 133">
            <a:extLst>
              <a:ext uri="{FF2B5EF4-FFF2-40B4-BE49-F238E27FC236}">
                <a16:creationId xmlns:a16="http://schemas.microsoft.com/office/drawing/2014/main" id="{41C2C24A-C0D6-4941-ADDE-63E3237AF459}"/>
              </a:ext>
            </a:extLst>
          </p:cNvPr>
          <p:cNvCxnSpPr>
            <a:stCxn id="97" idx="1"/>
            <a:endCxn id="61" idx="2"/>
          </p:cNvCxnSpPr>
          <p:nvPr/>
        </p:nvCxnSpPr>
        <p:spPr>
          <a:xfrm flipV="1">
            <a:off x="10273437" y="4250650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08" name="Straight Arrow Connector 161">
            <a:extLst>
              <a:ext uri="{FF2B5EF4-FFF2-40B4-BE49-F238E27FC236}">
                <a16:creationId xmlns:a16="http://schemas.microsoft.com/office/drawing/2014/main" id="{4AE8AFCE-3245-4991-8071-381FF08C52B4}"/>
              </a:ext>
            </a:extLst>
          </p:cNvPr>
          <p:cNvCxnSpPr>
            <a:stCxn id="64" idx="2"/>
            <a:endCxn id="97" idx="0"/>
          </p:cNvCxnSpPr>
          <p:nvPr/>
        </p:nvCxnSpPr>
        <p:spPr>
          <a:xfrm flipH="1">
            <a:off x="9981904" y="3473262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0" name="Freeform: Shape 175">
            <a:extLst>
              <a:ext uri="{FF2B5EF4-FFF2-40B4-BE49-F238E27FC236}">
                <a16:creationId xmlns:a16="http://schemas.microsoft.com/office/drawing/2014/main" id="{7AE78836-C871-4CBB-A0ED-9AB159E9CD47}"/>
              </a:ext>
            </a:extLst>
          </p:cNvPr>
          <p:cNvSpPr/>
          <p:nvPr/>
        </p:nvSpPr>
        <p:spPr>
          <a:xfrm>
            <a:off x="9479838" y="2624308"/>
            <a:ext cx="1621880" cy="2768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1000"/>
              <a:gd name="f7" fmla="val 2768600"/>
              <a:gd name="f8" fmla="val 190500"/>
              <a:gd name="f9" fmla="val 2590800"/>
              <a:gd name="f10" fmla="val 198967"/>
              <a:gd name="f11" fmla="val 2620433"/>
              <a:gd name="f12" fmla="val 197773"/>
              <a:gd name="f13" fmla="val 2654775"/>
              <a:gd name="f14" fmla="val 215900"/>
              <a:gd name="f15" fmla="val 2679700"/>
              <a:gd name="f16" fmla="val 233855"/>
              <a:gd name="f17" fmla="val 2704388"/>
              <a:gd name="f18" fmla="val 263140"/>
              <a:gd name="f19" fmla="val 2720847"/>
              <a:gd name="f20" fmla="val 292100"/>
              <a:gd name="f21" fmla="val 2730500"/>
              <a:gd name="f22" fmla="val 412659"/>
              <a:gd name="f23" fmla="val 2770686"/>
              <a:gd name="f24" fmla="val 341636"/>
              <a:gd name="f25" fmla="val 2753476"/>
              <a:gd name="f26" fmla="val 508000"/>
              <a:gd name="f27" fmla="val 558800"/>
              <a:gd name="f28" fmla="val 2764367"/>
              <a:gd name="f29" fmla="val 609871"/>
              <a:gd name="f30" fmla="val 2762637"/>
              <a:gd name="f31" fmla="val 660400"/>
              <a:gd name="f32" fmla="val 2755900"/>
              <a:gd name="f33" fmla="val 673670"/>
              <a:gd name="f34" fmla="val 2754131"/>
              <a:gd name="f35" fmla="val 688047"/>
              <a:gd name="f36" fmla="val 2751563"/>
              <a:gd name="f37" fmla="val 698500"/>
              <a:gd name="f38" fmla="val 2743200"/>
              <a:gd name="f39" fmla="val 710419"/>
              <a:gd name="f40" fmla="val 2733665"/>
              <a:gd name="f41" fmla="val 713107"/>
              <a:gd name="f42" fmla="val 2715893"/>
              <a:gd name="f43" fmla="val 723900"/>
              <a:gd name="f44" fmla="val 2705100"/>
              <a:gd name="f45" fmla="val 734693"/>
              <a:gd name="f46" fmla="val 2694307"/>
              <a:gd name="f47" fmla="val 750274"/>
              <a:gd name="f48" fmla="val 2689471"/>
              <a:gd name="f49" fmla="val 762000"/>
              <a:gd name="f50" fmla="val 825421"/>
              <a:gd name="f51" fmla="val 2626849"/>
              <a:gd name="f52" fmla="val 771243"/>
              <a:gd name="f53" fmla="val 2651219"/>
              <a:gd name="f54" fmla="val 838200"/>
              <a:gd name="f55" fmla="val 2628900"/>
              <a:gd name="f56" fmla="val 905933"/>
              <a:gd name="f57" fmla="val 2527300"/>
              <a:gd name="f58" fmla="val 817033"/>
              <a:gd name="f59" fmla="val 2650067"/>
              <a:gd name="f60" fmla="val 901700"/>
              <a:gd name="f61" fmla="val 2565400"/>
              <a:gd name="f62" fmla="val 926319"/>
              <a:gd name="f63" fmla="val 2540781"/>
              <a:gd name="f64" fmla="val 929471"/>
              <a:gd name="f65" fmla="val 2520188"/>
              <a:gd name="f66" fmla="val 939800"/>
              <a:gd name="f67" fmla="val 2489200"/>
              <a:gd name="f68" fmla="val 944033"/>
              <a:gd name="f69" fmla="val 2434167"/>
              <a:gd name="f70" fmla="val 943892"/>
              <a:gd name="f71" fmla="val 2378620"/>
              <a:gd name="f72" fmla="val 952500"/>
              <a:gd name="f73" fmla="val 2324100"/>
              <a:gd name="f74" fmla="val 956676"/>
              <a:gd name="f75" fmla="val 2297654"/>
              <a:gd name="f76" fmla="val 969433"/>
              <a:gd name="f77" fmla="val 2273300"/>
              <a:gd name="f78" fmla="val 977900"/>
              <a:gd name="f79" fmla="val 2247900"/>
              <a:gd name="f80" fmla="val 1003300"/>
              <a:gd name="f81" fmla="val 2171700"/>
              <a:gd name="f82" fmla="val 1007533"/>
              <a:gd name="f83" fmla="val 2159000"/>
              <a:gd name="f84" fmla="val 1008574"/>
              <a:gd name="f85" fmla="val 2144739"/>
              <a:gd name="f86" fmla="val 1016000"/>
              <a:gd name="f87" fmla="val 2133600"/>
              <a:gd name="f88" fmla="val 1066800"/>
              <a:gd name="f89" fmla="val 2057400"/>
              <a:gd name="f90" fmla="val 1117600"/>
              <a:gd name="f91" fmla="val 1981200"/>
              <a:gd name="f92" fmla="val 1126067"/>
              <a:gd name="f93" fmla="val 1968500"/>
              <a:gd name="f94" fmla="val 1130300"/>
              <a:gd name="f95" fmla="val 1951567"/>
              <a:gd name="f96" fmla="val 1143000"/>
              <a:gd name="f97" fmla="val 1943100"/>
              <a:gd name="f98" fmla="val 1219200"/>
              <a:gd name="f99" fmla="val 1892300"/>
              <a:gd name="f100" fmla="val 1227667"/>
              <a:gd name="f101" fmla="val 1879600"/>
              <a:gd name="f102" fmla="val 1232681"/>
              <a:gd name="f103" fmla="val 1863735"/>
              <a:gd name="f104" fmla="val 1244600"/>
              <a:gd name="f105" fmla="val 1854200"/>
              <a:gd name="f106" fmla="val 1255053"/>
              <a:gd name="f107" fmla="val 1845837"/>
              <a:gd name="f108" fmla="val 1270998"/>
              <a:gd name="f109" fmla="val 1848001"/>
              <a:gd name="f110" fmla="val 1282700"/>
              <a:gd name="f111" fmla="val 1841500"/>
              <a:gd name="f112" fmla="val 1309385"/>
              <a:gd name="f113" fmla="val 1826675"/>
              <a:gd name="f114" fmla="val 1333500"/>
              <a:gd name="f115" fmla="val 1807633"/>
              <a:gd name="f116" fmla="val 1358900"/>
              <a:gd name="f117" fmla="val 1790700"/>
              <a:gd name="f118" fmla="val 1397000"/>
              <a:gd name="f119" fmla="val 1765300"/>
              <a:gd name="f120" fmla="val 1435100"/>
              <a:gd name="f121" fmla="val 1739900"/>
              <a:gd name="f122" fmla="val 1468967"/>
              <a:gd name="f123" fmla="val 1638300"/>
              <a:gd name="f124" fmla="val 1418167"/>
              <a:gd name="f125" fmla="val 1756833"/>
              <a:gd name="f126" fmla="val 1485900"/>
              <a:gd name="f127" fmla="val 1689100"/>
              <a:gd name="f128" fmla="val 1553633"/>
              <a:gd name="f129" fmla="val 1621367"/>
              <a:gd name="f130" fmla="val 1672167"/>
              <a:gd name="f131" fmla="val 1536700"/>
              <a:gd name="f132" fmla="val 1540933"/>
              <a:gd name="f133" fmla="val 1625600"/>
              <a:gd name="f134" fmla="val 1542899"/>
              <a:gd name="f135" fmla="val 1611902"/>
              <a:gd name="f136" fmla="val 1549400"/>
              <a:gd name="f137" fmla="val 1600200"/>
              <a:gd name="f138" fmla="val 1564225"/>
              <a:gd name="f139" fmla="val 1573515"/>
              <a:gd name="f140" fmla="val 1590547"/>
              <a:gd name="f141" fmla="val 1552960"/>
              <a:gd name="f142" fmla="val 1524000"/>
              <a:gd name="f143" fmla="val 1632122"/>
              <a:gd name="f144" fmla="val 1428235"/>
              <a:gd name="f145" fmla="val 1589061"/>
              <a:gd name="f146" fmla="val 1546277"/>
              <a:gd name="f147" fmla="val 1447800"/>
              <a:gd name="f148" fmla="val 1644287"/>
              <a:gd name="f149" fmla="val 1435826"/>
              <a:gd name="f150" fmla="val 1646767"/>
              <a:gd name="f151" fmla="val 1422400"/>
              <a:gd name="f152" fmla="val 1409700"/>
              <a:gd name="f153" fmla="val 1647755"/>
              <a:gd name="f154" fmla="val 1374008"/>
              <a:gd name="f155" fmla="val 1650032"/>
              <a:gd name="f156" fmla="val 1280765"/>
              <a:gd name="f157" fmla="val 1231900"/>
              <a:gd name="f158" fmla="val 1618774"/>
              <a:gd name="f159" fmla="val 1218248"/>
              <a:gd name="f160" fmla="val 1609971"/>
              <a:gd name="f161" fmla="val 1205526"/>
              <a:gd name="f162" fmla="val 1193800"/>
              <a:gd name="f163" fmla="val 1588702"/>
              <a:gd name="f164" fmla="val 1180002"/>
              <a:gd name="f165" fmla="val 1574800"/>
              <a:gd name="f166" fmla="val 1168400"/>
              <a:gd name="f167" fmla="val 1562100"/>
              <a:gd name="f168" fmla="val 1155700"/>
              <a:gd name="f169" fmla="val 1531903"/>
              <a:gd name="f170" fmla="val 1065108"/>
              <a:gd name="f171" fmla="val 1574721"/>
              <a:gd name="f172" fmla="val 1174632"/>
              <a:gd name="f173" fmla="val 1511300"/>
              <a:gd name="f174" fmla="val 1079500"/>
              <a:gd name="f175" fmla="val 1503874"/>
              <a:gd name="f176" fmla="val 1068361"/>
              <a:gd name="f177" fmla="val 1504587"/>
              <a:gd name="f178" fmla="val 1053374"/>
              <a:gd name="f179" fmla="val 1498600"/>
              <a:gd name="f180" fmla="val 1041400"/>
              <a:gd name="f181" fmla="val 1491774"/>
              <a:gd name="f182" fmla="val 1027748"/>
              <a:gd name="f183" fmla="val 1480026"/>
              <a:gd name="f184" fmla="val 1016952"/>
              <a:gd name="f185" fmla="val 1473200"/>
              <a:gd name="f186" fmla="val 1467213"/>
              <a:gd name="f187" fmla="val 991326"/>
              <a:gd name="f188" fmla="val 1467001"/>
              <a:gd name="f189" fmla="val 976902"/>
              <a:gd name="f190" fmla="val 1460500"/>
              <a:gd name="f191" fmla="val 965200"/>
              <a:gd name="f192" fmla="val 1445675"/>
              <a:gd name="f193" fmla="val 938515"/>
              <a:gd name="f194" fmla="val 889000"/>
              <a:gd name="f195" fmla="val 1405467"/>
              <a:gd name="f196" fmla="val 842433"/>
              <a:gd name="f197" fmla="val 1403180"/>
              <a:gd name="f198" fmla="val 795649"/>
              <a:gd name="f199" fmla="val 749300"/>
              <a:gd name="f200" fmla="val 1392735"/>
              <a:gd name="f201" fmla="val 717311"/>
              <a:gd name="f202" fmla="val 1366920"/>
              <a:gd name="f203" fmla="val 646361"/>
              <a:gd name="f204" fmla="val 622300"/>
              <a:gd name="f205" fmla="val 1354667"/>
              <a:gd name="f206" fmla="val 609600"/>
              <a:gd name="f207" fmla="val 1357339"/>
              <a:gd name="f208" fmla="val 591626"/>
              <a:gd name="f209" fmla="val 1346200"/>
              <a:gd name="f210" fmla="val 584200"/>
              <a:gd name="f211" fmla="val 1308100"/>
              <a:gd name="f212" fmla="val 1303867"/>
              <a:gd name="f213" fmla="val 546100"/>
              <a:gd name="f214" fmla="val 1301901"/>
              <a:gd name="f215" fmla="val 532402"/>
              <a:gd name="f216" fmla="val 1295400"/>
              <a:gd name="f217" fmla="val 520700"/>
              <a:gd name="f218" fmla="val 1280575"/>
              <a:gd name="f219" fmla="val 494015"/>
              <a:gd name="f220" fmla="val 1254253"/>
              <a:gd name="f221" fmla="val 473460"/>
              <a:gd name="f222" fmla="val 444500"/>
              <a:gd name="f223" fmla="val 1222247"/>
              <a:gd name="f224" fmla="val 377440"/>
              <a:gd name="f225" fmla="val 1239326"/>
              <a:gd name="f226" fmla="val 417539"/>
              <a:gd name="f227" fmla="val 1181100"/>
              <a:gd name="f228" fmla="val 330200"/>
              <a:gd name="f229" fmla="val 1172633"/>
              <a:gd name="f230" fmla="val 317500"/>
              <a:gd name="f231" fmla="val 1166493"/>
              <a:gd name="f232" fmla="val 302893"/>
              <a:gd name="f233" fmla="val 279400"/>
              <a:gd name="f234" fmla="val 1129098"/>
              <a:gd name="f235" fmla="val 267798"/>
              <a:gd name="f236" fmla="val 254000"/>
              <a:gd name="f237" fmla="val 1064683"/>
              <a:gd name="f238" fmla="val 1123950"/>
              <a:gd name="f239" fmla="val 237067"/>
              <a:gd name="f240" fmla="val 1054100"/>
              <a:gd name="f241" fmla="val 1045633"/>
              <a:gd name="f242" fmla="val 177800"/>
              <a:gd name="f243" fmla="val 1039493"/>
              <a:gd name="f244" fmla="val 163193"/>
              <a:gd name="f245" fmla="val 1028700"/>
              <a:gd name="f246" fmla="val 152400"/>
              <a:gd name="f247" fmla="val 1017907"/>
              <a:gd name="f248" fmla="val 141607"/>
              <a:gd name="f249" fmla="val 1000135"/>
              <a:gd name="f250" fmla="val 138919"/>
              <a:gd name="f251" fmla="val 990600"/>
              <a:gd name="f252" fmla="val 127000"/>
              <a:gd name="f253" fmla="val 982237"/>
              <a:gd name="f254" fmla="val 116547"/>
              <a:gd name="f255" fmla="val 988793"/>
              <a:gd name="f256" fmla="val 96681"/>
              <a:gd name="f257" fmla="val 88900"/>
              <a:gd name="f258" fmla="val 956113"/>
              <a:gd name="f259" fmla="val 73338"/>
              <a:gd name="f260" fmla="val 925647"/>
              <a:gd name="f261" fmla="val 75474"/>
              <a:gd name="f262" fmla="val 63500"/>
              <a:gd name="f263" fmla="val 860243"/>
              <a:gd name="f264" fmla="val 42772"/>
              <a:gd name="f265" fmla="val 821780"/>
              <a:gd name="f266" fmla="val 20547"/>
              <a:gd name="f267" fmla="val 774700"/>
              <a:gd name="f268" fmla="val 12700"/>
              <a:gd name="f269" fmla="val 637046"/>
              <a:gd name="f270" fmla="val 3234"/>
              <a:gd name="f271" fmla="val 470930"/>
              <a:gd name="f272" fmla="val 2917"/>
              <a:gd name="f273" fmla="val 381000"/>
              <a:gd name="f274" fmla="val 25400"/>
              <a:gd name="f275" fmla="val 355025"/>
              <a:gd name="f276" fmla="val 31894"/>
              <a:gd name="f277" fmla="val 42333"/>
              <a:gd name="f278" fmla="val 304800"/>
              <a:gd name="f279" fmla="val 50800"/>
              <a:gd name="f280" fmla="val 266700"/>
              <a:gd name="f281" fmla="val 228600"/>
              <a:gd name="f282" fmla="val 76200"/>
              <a:gd name="f283" fmla="val 155807"/>
              <a:gd name="f284" fmla="val 185389"/>
              <a:gd name="f285" fmla="val 252734"/>
              <a:gd name="f286" fmla="val 56893"/>
              <a:gd name="f287" fmla="val 165100"/>
              <a:gd name="f288" fmla="val 153181"/>
              <a:gd name="f289" fmla="val 136535"/>
              <a:gd name="f290" fmla="val 150493"/>
              <a:gd name="f291" fmla="val 154307"/>
              <a:gd name="f292" fmla="val 139700"/>
              <a:gd name="f293" fmla="val 128907"/>
              <a:gd name="f294" fmla="val 175893"/>
              <a:gd name="f295" fmla="val 114300"/>
              <a:gd name="f296" fmla="val 182033"/>
              <a:gd name="f297" fmla="val 101600"/>
              <a:gd name="f298" fmla="val 97367"/>
              <a:gd name="f299" fmla="val 203200"/>
              <a:gd name="f300" fmla="val 95401"/>
              <a:gd name="f301" fmla="val 216898"/>
              <a:gd name="f302" fmla="val 39521"/>
              <a:gd name="f303" fmla="val 317481"/>
              <a:gd name="f304" fmla="val 43874"/>
              <a:gd name="f305" fmla="val 275163"/>
              <a:gd name="f306" fmla="val 342900"/>
              <a:gd name="f307" fmla="val 16215"/>
              <a:gd name="f308" fmla="val 376579"/>
              <a:gd name="f309" fmla="val 4233"/>
              <a:gd name="f310" fmla="val 597372"/>
              <a:gd name="f311" fmla="val 673100"/>
              <a:gd name="f312" fmla="val 23622"/>
              <a:gd name="f313" fmla="val 760473"/>
              <a:gd name="f314" fmla="val 34254"/>
              <a:gd name="f315" fmla="val 728908"/>
              <a:gd name="f316" fmla="val 787400"/>
              <a:gd name="f317" fmla="val 69487"/>
              <a:gd name="f318" fmla="val 799374"/>
              <a:gd name="f319" fmla="val 69699"/>
              <a:gd name="f320" fmla="val 813798"/>
              <a:gd name="f321" fmla="val 825500"/>
              <a:gd name="f322" fmla="val 91025"/>
              <a:gd name="f323" fmla="val 852185"/>
              <a:gd name="f324" fmla="val 110067"/>
              <a:gd name="f325" fmla="val 876300"/>
              <a:gd name="f326" fmla="val 135467"/>
              <a:gd name="f327" fmla="val 914400"/>
              <a:gd name="f328" fmla="val 931333"/>
              <a:gd name="f329" fmla="val 200829"/>
              <a:gd name="f330" fmla="val 996188"/>
              <a:gd name="f331" fmla="val 203981"/>
              <a:gd name="f332" fmla="val 1016781"/>
              <a:gd name="f333" fmla="val 239393"/>
              <a:gd name="f334" fmla="val 1052193"/>
              <a:gd name="f335" fmla="val 1058333"/>
              <a:gd name="f336" fmla="val 270933"/>
              <a:gd name="f337" fmla="val 273413"/>
              <a:gd name="f338" fmla="val 1092926"/>
              <a:gd name="f339" fmla="val 1104900"/>
              <a:gd name="f340" fmla="val 297081"/>
              <a:gd name="f341" fmla="val 1140263"/>
              <a:gd name="f342" fmla="val 314813"/>
              <a:gd name="f343" fmla="val 1153013"/>
              <a:gd name="f344" fmla="val 347133"/>
              <a:gd name="f345" fmla="val 349613"/>
              <a:gd name="f346" fmla="val 1207226"/>
              <a:gd name="f347" fmla="val 355600"/>
              <a:gd name="f348" fmla="val 362426"/>
              <a:gd name="f349" fmla="val 1232852"/>
              <a:gd name="f350" fmla="val 374801"/>
              <a:gd name="f351" fmla="val 1243352"/>
              <a:gd name="f352" fmla="val 1257300"/>
              <a:gd name="f353" fmla="val 391874"/>
              <a:gd name="f354" fmla="val 1281766"/>
              <a:gd name="f355" fmla="val 397933"/>
              <a:gd name="f356" fmla="val 406400"/>
              <a:gd name="f357" fmla="val 419100"/>
              <a:gd name="f358" fmla="val 1371600"/>
              <a:gd name="f359" fmla="val 414867"/>
              <a:gd name="f360" fmla="val 413449"/>
              <a:gd name="f361" fmla="val 1625725"/>
              <a:gd name="f362" fmla="val 1752600"/>
              <a:gd name="f363" fmla="val 405591"/>
              <a:gd name="f364" fmla="val 1767158"/>
              <a:gd name="f365" fmla="val 385807"/>
              <a:gd name="f366" fmla="val 1873071"/>
              <a:gd name="f367" fmla="val 377753"/>
              <a:gd name="f368" fmla="val 1905287"/>
              <a:gd name="f369" fmla="val 372533"/>
              <a:gd name="f370" fmla="val 1917700"/>
              <a:gd name="f371" fmla="val 368300"/>
              <a:gd name="f372" fmla="val 1930400"/>
              <a:gd name="f373" fmla="val 360044"/>
              <a:gd name="f374" fmla="val 2120284"/>
              <a:gd name="f375" fmla="val 378305"/>
              <a:gd name="f376" fmla="val 2149381"/>
              <a:gd name="f377" fmla="val 339222"/>
              <a:gd name="f378" fmla="val 2286172"/>
              <a:gd name="f379" fmla="val 336187"/>
              <a:gd name="f380" fmla="val 2299426"/>
              <a:gd name="f381" fmla="val 2311400"/>
              <a:gd name="f382" fmla="val 323374"/>
              <a:gd name="f383" fmla="val 2325052"/>
              <a:gd name="f384" fmla="val 316719"/>
              <a:gd name="f385" fmla="val 2339965"/>
              <a:gd name="f386" fmla="val 2349500"/>
              <a:gd name="f387" fmla="val 294347"/>
              <a:gd name="f388" fmla="val 2357863"/>
              <a:gd name="f389" fmla="val 2357967"/>
              <a:gd name="f390" fmla="val 2362200"/>
              <a:gd name="f391" fmla="val 241016"/>
              <a:gd name="f392" fmla="val 2400727"/>
              <a:gd name="f393" fmla="val 2462020"/>
              <a:gd name="f394" fmla="val 2514600"/>
              <a:gd name="f395" fmla="+- 0 0 -90"/>
              <a:gd name="f396" fmla="*/ f3 1 1651000"/>
              <a:gd name="f397" fmla="*/ f4 1 2768600"/>
              <a:gd name="f398" fmla="+- f7 0 f5"/>
              <a:gd name="f399" fmla="+- f6 0 f5"/>
              <a:gd name="f400" fmla="*/ f395 f0 1"/>
              <a:gd name="f401" fmla="*/ f399 1 1651000"/>
              <a:gd name="f402" fmla="*/ f398 1 2768600"/>
              <a:gd name="f403" fmla="*/ 190500 f399 1"/>
              <a:gd name="f404" fmla="*/ 2590800 f398 1"/>
              <a:gd name="f405" fmla="*/ 215900 f399 1"/>
              <a:gd name="f406" fmla="*/ 2679700 f398 1"/>
              <a:gd name="f407" fmla="*/ 292100 f399 1"/>
              <a:gd name="f408" fmla="*/ 2730500 f398 1"/>
              <a:gd name="f409" fmla="*/ 508000 f399 1"/>
              <a:gd name="f410" fmla="*/ 2768600 f398 1"/>
              <a:gd name="f411" fmla="*/ 660400 f399 1"/>
              <a:gd name="f412" fmla="*/ 2755900 f398 1"/>
              <a:gd name="f413" fmla="*/ 698500 f399 1"/>
              <a:gd name="f414" fmla="*/ 2743200 f398 1"/>
              <a:gd name="f415" fmla="*/ 723900 f399 1"/>
              <a:gd name="f416" fmla="*/ 2705100 f398 1"/>
              <a:gd name="f417" fmla="*/ 762000 f399 1"/>
              <a:gd name="f418" fmla="*/ 838200 f399 1"/>
              <a:gd name="f419" fmla="*/ 2628900 f398 1"/>
              <a:gd name="f420" fmla="*/ 901700 f399 1"/>
              <a:gd name="f421" fmla="*/ 2565400 f398 1"/>
              <a:gd name="f422" fmla="*/ 939800 f399 1"/>
              <a:gd name="f423" fmla="*/ 2489200 f398 1"/>
              <a:gd name="f424" fmla="*/ 952500 f399 1"/>
              <a:gd name="f425" fmla="*/ 2324100 f398 1"/>
              <a:gd name="f426" fmla="*/ 977900 f399 1"/>
              <a:gd name="f427" fmla="*/ 2247900 f398 1"/>
              <a:gd name="f428" fmla="*/ 1003300 f399 1"/>
              <a:gd name="f429" fmla="*/ 2171700 f398 1"/>
              <a:gd name="f430" fmla="*/ 1016000 f399 1"/>
              <a:gd name="f431" fmla="*/ 2133600 f398 1"/>
              <a:gd name="f432" fmla="*/ 1066800 f399 1"/>
              <a:gd name="f433" fmla="*/ 2057400 f398 1"/>
              <a:gd name="f434" fmla="*/ 1117600 f399 1"/>
              <a:gd name="f435" fmla="*/ 1981200 f398 1"/>
              <a:gd name="f436" fmla="*/ 1143000 f399 1"/>
              <a:gd name="f437" fmla="*/ 1943100 f398 1"/>
              <a:gd name="f438" fmla="*/ 1219200 f399 1"/>
              <a:gd name="f439" fmla="*/ 1892300 f398 1"/>
              <a:gd name="f440" fmla="*/ 1244600 f399 1"/>
              <a:gd name="f441" fmla="*/ 1854200 f398 1"/>
              <a:gd name="f442" fmla="*/ 1282700 f399 1"/>
              <a:gd name="f443" fmla="*/ 1841500 f398 1"/>
              <a:gd name="f444" fmla="*/ 1358900 f399 1"/>
              <a:gd name="f445" fmla="*/ 1790700 f398 1"/>
              <a:gd name="f446" fmla="*/ 1397000 f399 1"/>
              <a:gd name="f447" fmla="*/ 1765300 f398 1"/>
              <a:gd name="f448" fmla="*/ 1435100 f399 1"/>
              <a:gd name="f449" fmla="*/ 1739900 f398 1"/>
              <a:gd name="f450" fmla="*/ 1485900 f399 1"/>
              <a:gd name="f451" fmla="*/ 1689100 f398 1"/>
              <a:gd name="f452" fmla="*/ 1536700 f399 1"/>
              <a:gd name="f453" fmla="*/ 1638300 f398 1"/>
              <a:gd name="f454" fmla="*/ 1549400 f399 1"/>
              <a:gd name="f455" fmla="*/ 1600200 f398 1"/>
              <a:gd name="f456" fmla="*/ 1600200 f399 1"/>
              <a:gd name="f457" fmla="*/ 1524000 f398 1"/>
              <a:gd name="f458" fmla="*/ 1638300 f399 1"/>
              <a:gd name="f459" fmla="*/ 1447800 f398 1"/>
              <a:gd name="f460" fmla="*/ 1651000 f399 1"/>
              <a:gd name="f461" fmla="*/ 1409700 f398 1"/>
              <a:gd name="f462" fmla="*/ 1625600 f399 1"/>
              <a:gd name="f463" fmla="*/ 1231900 f398 1"/>
              <a:gd name="f464" fmla="*/ 1193800 f398 1"/>
              <a:gd name="f465" fmla="*/ 1562100 f399 1"/>
              <a:gd name="f466" fmla="*/ 1155700 f398 1"/>
              <a:gd name="f467" fmla="*/ 1511300 f399 1"/>
              <a:gd name="f468" fmla="*/ 1079500 f398 1"/>
              <a:gd name="f469" fmla="*/ 1498600 f399 1"/>
              <a:gd name="f470" fmla="*/ 1041400 f398 1"/>
              <a:gd name="f471" fmla="*/ 1473200 f399 1"/>
              <a:gd name="f472" fmla="*/ 1003300 f398 1"/>
              <a:gd name="f473" fmla="*/ 1460500 f399 1"/>
              <a:gd name="f474" fmla="*/ 965200 f398 1"/>
              <a:gd name="f475" fmla="*/ 1409700 f399 1"/>
              <a:gd name="f476" fmla="*/ 889000 f398 1"/>
              <a:gd name="f477" fmla="*/ 749300 f398 1"/>
              <a:gd name="f478" fmla="*/ 622300 f398 1"/>
              <a:gd name="f479" fmla="*/ 1346200 f399 1"/>
              <a:gd name="f480" fmla="*/ 584200 f398 1"/>
              <a:gd name="f481" fmla="*/ 1308100 f399 1"/>
              <a:gd name="f482" fmla="*/ 558800 f398 1"/>
              <a:gd name="f483" fmla="*/ 1295400 f399 1"/>
              <a:gd name="f484" fmla="*/ 520700 f398 1"/>
              <a:gd name="f485" fmla="*/ 444500 f398 1"/>
              <a:gd name="f486" fmla="*/ 1181100 f399 1"/>
              <a:gd name="f487" fmla="*/ 330200 f398 1"/>
              <a:gd name="f488" fmla="*/ 1155700 f399 1"/>
              <a:gd name="f489" fmla="*/ 292100 f398 1"/>
              <a:gd name="f490" fmla="*/ 254000 f398 1"/>
              <a:gd name="f491" fmla="*/ 1054100 f399 1"/>
              <a:gd name="f492" fmla="*/ 190500 f398 1"/>
              <a:gd name="f493" fmla="*/ 1028700 f399 1"/>
              <a:gd name="f494" fmla="*/ 152400 f398 1"/>
              <a:gd name="f495" fmla="*/ 990600 f399 1"/>
              <a:gd name="f496" fmla="*/ 127000 f398 1"/>
              <a:gd name="f497" fmla="*/ 88900 f398 1"/>
              <a:gd name="f498" fmla="*/ 63500 f398 1"/>
              <a:gd name="f499" fmla="*/ 774700 f399 1"/>
              <a:gd name="f500" fmla="*/ 12700 f398 1"/>
              <a:gd name="f501" fmla="*/ 0 f398 1"/>
              <a:gd name="f502" fmla="*/ 381000 f399 1"/>
              <a:gd name="f503" fmla="*/ 25400 f398 1"/>
              <a:gd name="f504" fmla="*/ 304800 f399 1"/>
              <a:gd name="f505" fmla="*/ 50800 f398 1"/>
              <a:gd name="f506" fmla="*/ 266700 f399 1"/>
              <a:gd name="f507" fmla="*/ 228600 f399 1"/>
              <a:gd name="f508" fmla="*/ 76200 f398 1"/>
              <a:gd name="f509" fmla="*/ 165100 f399 1"/>
              <a:gd name="f510" fmla="*/ 139700 f399 1"/>
              <a:gd name="f511" fmla="*/ 165100 f398 1"/>
              <a:gd name="f512" fmla="*/ 101600 f399 1"/>
              <a:gd name="f513" fmla="*/ 88900 f399 1"/>
              <a:gd name="f514" fmla="*/ 228600 f398 1"/>
              <a:gd name="f515" fmla="*/ 25400 f399 1"/>
              <a:gd name="f516" fmla="*/ 342900 f398 1"/>
              <a:gd name="f517" fmla="*/ 0 f399 1"/>
              <a:gd name="f518" fmla="*/ 12700 f399 1"/>
              <a:gd name="f519" fmla="*/ 673100 f398 1"/>
              <a:gd name="f520" fmla="*/ 63500 f399 1"/>
              <a:gd name="f521" fmla="*/ 787400 f398 1"/>
              <a:gd name="f522" fmla="*/ 76200 f399 1"/>
              <a:gd name="f523" fmla="*/ 825500 f398 1"/>
              <a:gd name="f524" fmla="*/ 127000 f399 1"/>
              <a:gd name="f525" fmla="*/ 901700 f398 1"/>
              <a:gd name="f526" fmla="*/ 152400 f399 1"/>
              <a:gd name="f527" fmla="*/ 939800 f398 1"/>
              <a:gd name="f528" fmla="*/ 1066800 f398 1"/>
              <a:gd name="f529" fmla="*/ 279400 f399 1"/>
              <a:gd name="f530" fmla="*/ 1104900 f398 1"/>
              <a:gd name="f531" fmla="*/ 342900 f399 1"/>
              <a:gd name="f532" fmla="*/ 1181100 f398 1"/>
              <a:gd name="f533" fmla="*/ 355600 f399 1"/>
              <a:gd name="f534" fmla="*/ 1219200 f398 1"/>
              <a:gd name="f535" fmla="*/ 1257300 f398 1"/>
              <a:gd name="f536" fmla="*/ 406400 f399 1"/>
              <a:gd name="f537" fmla="*/ 1333500 f398 1"/>
              <a:gd name="f538" fmla="*/ 419100 f399 1"/>
              <a:gd name="f539" fmla="*/ 1371600 f398 1"/>
              <a:gd name="f540" fmla="*/ 1752600 f398 1"/>
              <a:gd name="f541" fmla="*/ 368300 f399 1"/>
              <a:gd name="f542" fmla="*/ 1930400 f398 1"/>
              <a:gd name="f543" fmla="*/ 2273300 f398 1"/>
              <a:gd name="f544" fmla="*/ 330200 f399 1"/>
              <a:gd name="f545" fmla="*/ 2311400 f398 1"/>
              <a:gd name="f546" fmla="*/ 2349500 f398 1"/>
              <a:gd name="f547" fmla="*/ 2362200 f398 1"/>
              <a:gd name="f548" fmla="*/ 2514600 f398 1"/>
              <a:gd name="f549" fmla="*/ f400 1 f2"/>
              <a:gd name="f550" fmla="*/ f403 1 1651000"/>
              <a:gd name="f551" fmla="*/ f404 1 2768600"/>
              <a:gd name="f552" fmla="*/ f405 1 1651000"/>
              <a:gd name="f553" fmla="*/ f406 1 2768600"/>
              <a:gd name="f554" fmla="*/ f407 1 1651000"/>
              <a:gd name="f555" fmla="*/ f408 1 2768600"/>
              <a:gd name="f556" fmla="*/ f409 1 1651000"/>
              <a:gd name="f557" fmla="*/ f410 1 2768600"/>
              <a:gd name="f558" fmla="*/ f411 1 1651000"/>
              <a:gd name="f559" fmla="*/ f412 1 2768600"/>
              <a:gd name="f560" fmla="*/ f413 1 1651000"/>
              <a:gd name="f561" fmla="*/ f414 1 2768600"/>
              <a:gd name="f562" fmla="*/ f415 1 1651000"/>
              <a:gd name="f563" fmla="*/ f416 1 2768600"/>
              <a:gd name="f564" fmla="*/ f417 1 1651000"/>
              <a:gd name="f565" fmla="*/ f418 1 1651000"/>
              <a:gd name="f566" fmla="*/ f419 1 2768600"/>
              <a:gd name="f567" fmla="*/ f420 1 1651000"/>
              <a:gd name="f568" fmla="*/ f421 1 2768600"/>
              <a:gd name="f569" fmla="*/ f422 1 1651000"/>
              <a:gd name="f570" fmla="*/ f423 1 2768600"/>
              <a:gd name="f571" fmla="*/ f424 1 1651000"/>
              <a:gd name="f572" fmla="*/ f425 1 2768600"/>
              <a:gd name="f573" fmla="*/ f426 1 1651000"/>
              <a:gd name="f574" fmla="*/ f427 1 2768600"/>
              <a:gd name="f575" fmla="*/ f428 1 1651000"/>
              <a:gd name="f576" fmla="*/ f429 1 2768600"/>
              <a:gd name="f577" fmla="*/ f430 1 1651000"/>
              <a:gd name="f578" fmla="*/ f431 1 2768600"/>
              <a:gd name="f579" fmla="*/ f432 1 1651000"/>
              <a:gd name="f580" fmla="*/ f433 1 2768600"/>
              <a:gd name="f581" fmla="*/ f434 1 1651000"/>
              <a:gd name="f582" fmla="*/ f435 1 2768600"/>
              <a:gd name="f583" fmla="*/ f436 1 1651000"/>
              <a:gd name="f584" fmla="*/ f437 1 2768600"/>
              <a:gd name="f585" fmla="*/ f438 1 1651000"/>
              <a:gd name="f586" fmla="*/ f439 1 2768600"/>
              <a:gd name="f587" fmla="*/ f440 1 1651000"/>
              <a:gd name="f588" fmla="*/ f441 1 2768600"/>
              <a:gd name="f589" fmla="*/ f442 1 1651000"/>
              <a:gd name="f590" fmla="*/ f443 1 2768600"/>
              <a:gd name="f591" fmla="*/ f444 1 1651000"/>
              <a:gd name="f592" fmla="*/ f445 1 2768600"/>
              <a:gd name="f593" fmla="*/ f446 1 1651000"/>
              <a:gd name="f594" fmla="*/ f447 1 2768600"/>
              <a:gd name="f595" fmla="*/ f448 1 1651000"/>
              <a:gd name="f596" fmla="*/ f449 1 2768600"/>
              <a:gd name="f597" fmla="*/ f450 1 1651000"/>
              <a:gd name="f598" fmla="*/ f451 1 2768600"/>
              <a:gd name="f599" fmla="*/ f452 1 1651000"/>
              <a:gd name="f600" fmla="*/ f453 1 2768600"/>
              <a:gd name="f601" fmla="*/ f454 1 1651000"/>
              <a:gd name="f602" fmla="*/ f455 1 2768600"/>
              <a:gd name="f603" fmla="*/ f456 1 1651000"/>
              <a:gd name="f604" fmla="*/ f457 1 2768600"/>
              <a:gd name="f605" fmla="*/ f458 1 1651000"/>
              <a:gd name="f606" fmla="*/ f459 1 2768600"/>
              <a:gd name="f607" fmla="*/ f460 1 1651000"/>
              <a:gd name="f608" fmla="*/ f461 1 2768600"/>
              <a:gd name="f609" fmla="*/ f462 1 1651000"/>
              <a:gd name="f610" fmla="*/ f463 1 2768600"/>
              <a:gd name="f611" fmla="*/ f464 1 2768600"/>
              <a:gd name="f612" fmla="*/ f465 1 1651000"/>
              <a:gd name="f613" fmla="*/ f466 1 2768600"/>
              <a:gd name="f614" fmla="*/ f467 1 1651000"/>
              <a:gd name="f615" fmla="*/ f468 1 2768600"/>
              <a:gd name="f616" fmla="*/ f469 1 1651000"/>
              <a:gd name="f617" fmla="*/ f470 1 2768600"/>
              <a:gd name="f618" fmla="*/ f471 1 1651000"/>
              <a:gd name="f619" fmla="*/ f472 1 2768600"/>
              <a:gd name="f620" fmla="*/ f473 1 1651000"/>
              <a:gd name="f621" fmla="*/ f474 1 2768600"/>
              <a:gd name="f622" fmla="*/ f475 1 1651000"/>
              <a:gd name="f623" fmla="*/ f476 1 2768600"/>
              <a:gd name="f624" fmla="*/ f477 1 2768600"/>
              <a:gd name="f625" fmla="*/ f478 1 2768600"/>
              <a:gd name="f626" fmla="*/ f479 1 1651000"/>
              <a:gd name="f627" fmla="*/ f480 1 2768600"/>
              <a:gd name="f628" fmla="*/ f481 1 1651000"/>
              <a:gd name="f629" fmla="*/ f482 1 2768600"/>
              <a:gd name="f630" fmla="*/ f483 1 1651000"/>
              <a:gd name="f631" fmla="*/ f484 1 2768600"/>
              <a:gd name="f632" fmla="*/ f485 1 2768600"/>
              <a:gd name="f633" fmla="*/ f486 1 1651000"/>
              <a:gd name="f634" fmla="*/ f487 1 2768600"/>
              <a:gd name="f635" fmla="*/ f488 1 1651000"/>
              <a:gd name="f636" fmla="*/ f489 1 2768600"/>
              <a:gd name="f637" fmla="*/ f490 1 2768600"/>
              <a:gd name="f638" fmla="*/ f491 1 1651000"/>
              <a:gd name="f639" fmla="*/ f492 1 2768600"/>
              <a:gd name="f640" fmla="*/ f493 1 1651000"/>
              <a:gd name="f641" fmla="*/ f494 1 2768600"/>
              <a:gd name="f642" fmla="*/ f495 1 1651000"/>
              <a:gd name="f643" fmla="*/ f496 1 2768600"/>
              <a:gd name="f644" fmla="*/ f497 1 2768600"/>
              <a:gd name="f645" fmla="*/ f498 1 2768600"/>
              <a:gd name="f646" fmla="*/ f499 1 1651000"/>
              <a:gd name="f647" fmla="*/ f500 1 2768600"/>
              <a:gd name="f648" fmla="*/ f501 1 2768600"/>
              <a:gd name="f649" fmla="*/ f502 1 1651000"/>
              <a:gd name="f650" fmla="*/ f503 1 2768600"/>
              <a:gd name="f651" fmla="*/ f504 1 1651000"/>
              <a:gd name="f652" fmla="*/ f505 1 2768600"/>
              <a:gd name="f653" fmla="*/ f506 1 1651000"/>
              <a:gd name="f654" fmla="*/ f507 1 1651000"/>
              <a:gd name="f655" fmla="*/ f508 1 2768600"/>
              <a:gd name="f656" fmla="*/ f509 1 1651000"/>
              <a:gd name="f657" fmla="*/ f510 1 1651000"/>
              <a:gd name="f658" fmla="*/ f511 1 2768600"/>
              <a:gd name="f659" fmla="*/ f512 1 1651000"/>
              <a:gd name="f660" fmla="*/ f513 1 1651000"/>
              <a:gd name="f661" fmla="*/ f514 1 2768600"/>
              <a:gd name="f662" fmla="*/ f515 1 1651000"/>
              <a:gd name="f663" fmla="*/ f516 1 2768600"/>
              <a:gd name="f664" fmla="*/ f517 1 1651000"/>
              <a:gd name="f665" fmla="*/ f518 1 1651000"/>
              <a:gd name="f666" fmla="*/ f519 1 2768600"/>
              <a:gd name="f667" fmla="*/ f520 1 1651000"/>
              <a:gd name="f668" fmla="*/ f521 1 2768600"/>
              <a:gd name="f669" fmla="*/ f522 1 1651000"/>
              <a:gd name="f670" fmla="*/ f523 1 2768600"/>
              <a:gd name="f671" fmla="*/ f524 1 1651000"/>
              <a:gd name="f672" fmla="*/ f525 1 2768600"/>
              <a:gd name="f673" fmla="*/ f526 1 1651000"/>
              <a:gd name="f674" fmla="*/ f527 1 2768600"/>
              <a:gd name="f675" fmla="*/ f528 1 2768600"/>
              <a:gd name="f676" fmla="*/ f529 1 1651000"/>
              <a:gd name="f677" fmla="*/ f530 1 2768600"/>
              <a:gd name="f678" fmla="*/ f531 1 1651000"/>
              <a:gd name="f679" fmla="*/ f532 1 2768600"/>
              <a:gd name="f680" fmla="*/ f533 1 1651000"/>
              <a:gd name="f681" fmla="*/ f534 1 2768600"/>
              <a:gd name="f682" fmla="*/ f535 1 2768600"/>
              <a:gd name="f683" fmla="*/ f536 1 1651000"/>
              <a:gd name="f684" fmla="*/ f537 1 2768600"/>
              <a:gd name="f685" fmla="*/ f538 1 1651000"/>
              <a:gd name="f686" fmla="*/ f539 1 2768600"/>
              <a:gd name="f687" fmla="*/ f540 1 2768600"/>
              <a:gd name="f688" fmla="*/ f541 1 1651000"/>
              <a:gd name="f689" fmla="*/ f542 1 2768600"/>
              <a:gd name="f690" fmla="*/ f543 1 2768600"/>
              <a:gd name="f691" fmla="*/ f544 1 1651000"/>
              <a:gd name="f692" fmla="*/ f545 1 2768600"/>
              <a:gd name="f693" fmla="*/ f546 1 2768600"/>
              <a:gd name="f694" fmla="*/ f547 1 2768600"/>
              <a:gd name="f695" fmla="*/ f548 1 2768600"/>
              <a:gd name="f696" fmla="*/ f5 1 f401"/>
              <a:gd name="f697" fmla="*/ f6 1 f401"/>
              <a:gd name="f698" fmla="*/ f5 1 f402"/>
              <a:gd name="f699" fmla="*/ f7 1 f402"/>
              <a:gd name="f700" fmla="+- f549 0 f1"/>
              <a:gd name="f701" fmla="*/ f550 1 f401"/>
              <a:gd name="f702" fmla="*/ f551 1 f402"/>
              <a:gd name="f703" fmla="*/ f552 1 f401"/>
              <a:gd name="f704" fmla="*/ f553 1 f402"/>
              <a:gd name="f705" fmla="*/ f554 1 f401"/>
              <a:gd name="f706" fmla="*/ f555 1 f402"/>
              <a:gd name="f707" fmla="*/ f556 1 f401"/>
              <a:gd name="f708" fmla="*/ f557 1 f402"/>
              <a:gd name="f709" fmla="*/ f558 1 f401"/>
              <a:gd name="f710" fmla="*/ f559 1 f402"/>
              <a:gd name="f711" fmla="*/ f560 1 f401"/>
              <a:gd name="f712" fmla="*/ f561 1 f402"/>
              <a:gd name="f713" fmla="*/ f562 1 f401"/>
              <a:gd name="f714" fmla="*/ f563 1 f402"/>
              <a:gd name="f715" fmla="*/ f564 1 f401"/>
              <a:gd name="f716" fmla="*/ f565 1 f401"/>
              <a:gd name="f717" fmla="*/ f566 1 f402"/>
              <a:gd name="f718" fmla="*/ f567 1 f401"/>
              <a:gd name="f719" fmla="*/ f568 1 f402"/>
              <a:gd name="f720" fmla="*/ f569 1 f401"/>
              <a:gd name="f721" fmla="*/ f570 1 f402"/>
              <a:gd name="f722" fmla="*/ f571 1 f401"/>
              <a:gd name="f723" fmla="*/ f572 1 f402"/>
              <a:gd name="f724" fmla="*/ f573 1 f401"/>
              <a:gd name="f725" fmla="*/ f574 1 f402"/>
              <a:gd name="f726" fmla="*/ f575 1 f401"/>
              <a:gd name="f727" fmla="*/ f576 1 f402"/>
              <a:gd name="f728" fmla="*/ f577 1 f401"/>
              <a:gd name="f729" fmla="*/ f578 1 f402"/>
              <a:gd name="f730" fmla="*/ f579 1 f401"/>
              <a:gd name="f731" fmla="*/ f580 1 f402"/>
              <a:gd name="f732" fmla="*/ f581 1 f401"/>
              <a:gd name="f733" fmla="*/ f582 1 f402"/>
              <a:gd name="f734" fmla="*/ f583 1 f401"/>
              <a:gd name="f735" fmla="*/ f584 1 f402"/>
              <a:gd name="f736" fmla="*/ f585 1 f401"/>
              <a:gd name="f737" fmla="*/ f586 1 f402"/>
              <a:gd name="f738" fmla="*/ f587 1 f401"/>
              <a:gd name="f739" fmla="*/ f588 1 f402"/>
              <a:gd name="f740" fmla="*/ f589 1 f401"/>
              <a:gd name="f741" fmla="*/ f590 1 f402"/>
              <a:gd name="f742" fmla="*/ f591 1 f401"/>
              <a:gd name="f743" fmla="*/ f592 1 f402"/>
              <a:gd name="f744" fmla="*/ f593 1 f401"/>
              <a:gd name="f745" fmla="*/ f594 1 f402"/>
              <a:gd name="f746" fmla="*/ f595 1 f401"/>
              <a:gd name="f747" fmla="*/ f596 1 f402"/>
              <a:gd name="f748" fmla="*/ f597 1 f401"/>
              <a:gd name="f749" fmla="*/ f598 1 f402"/>
              <a:gd name="f750" fmla="*/ f599 1 f401"/>
              <a:gd name="f751" fmla="*/ f600 1 f402"/>
              <a:gd name="f752" fmla="*/ f601 1 f401"/>
              <a:gd name="f753" fmla="*/ f602 1 f402"/>
              <a:gd name="f754" fmla="*/ f603 1 f401"/>
              <a:gd name="f755" fmla="*/ f604 1 f402"/>
              <a:gd name="f756" fmla="*/ f605 1 f401"/>
              <a:gd name="f757" fmla="*/ f606 1 f402"/>
              <a:gd name="f758" fmla="*/ f607 1 f401"/>
              <a:gd name="f759" fmla="*/ f608 1 f402"/>
              <a:gd name="f760" fmla="*/ f609 1 f401"/>
              <a:gd name="f761" fmla="*/ f610 1 f402"/>
              <a:gd name="f762" fmla="*/ f611 1 f402"/>
              <a:gd name="f763" fmla="*/ f612 1 f401"/>
              <a:gd name="f764" fmla="*/ f613 1 f402"/>
              <a:gd name="f765" fmla="*/ f614 1 f401"/>
              <a:gd name="f766" fmla="*/ f615 1 f402"/>
              <a:gd name="f767" fmla="*/ f616 1 f401"/>
              <a:gd name="f768" fmla="*/ f617 1 f402"/>
              <a:gd name="f769" fmla="*/ f618 1 f401"/>
              <a:gd name="f770" fmla="*/ f619 1 f402"/>
              <a:gd name="f771" fmla="*/ f620 1 f401"/>
              <a:gd name="f772" fmla="*/ f621 1 f402"/>
              <a:gd name="f773" fmla="*/ f622 1 f401"/>
              <a:gd name="f774" fmla="*/ f623 1 f402"/>
              <a:gd name="f775" fmla="*/ f624 1 f402"/>
              <a:gd name="f776" fmla="*/ f625 1 f402"/>
              <a:gd name="f777" fmla="*/ f626 1 f401"/>
              <a:gd name="f778" fmla="*/ f627 1 f402"/>
              <a:gd name="f779" fmla="*/ f628 1 f401"/>
              <a:gd name="f780" fmla="*/ f629 1 f402"/>
              <a:gd name="f781" fmla="*/ f630 1 f401"/>
              <a:gd name="f782" fmla="*/ f631 1 f402"/>
              <a:gd name="f783" fmla="*/ f632 1 f402"/>
              <a:gd name="f784" fmla="*/ f633 1 f401"/>
              <a:gd name="f785" fmla="*/ f634 1 f402"/>
              <a:gd name="f786" fmla="*/ f635 1 f401"/>
              <a:gd name="f787" fmla="*/ f636 1 f402"/>
              <a:gd name="f788" fmla="*/ f637 1 f402"/>
              <a:gd name="f789" fmla="*/ f638 1 f401"/>
              <a:gd name="f790" fmla="*/ f639 1 f402"/>
              <a:gd name="f791" fmla="*/ f640 1 f401"/>
              <a:gd name="f792" fmla="*/ f641 1 f402"/>
              <a:gd name="f793" fmla="*/ f642 1 f401"/>
              <a:gd name="f794" fmla="*/ f643 1 f402"/>
              <a:gd name="f795" fmla="*/ f644 1 f402"/>
              <a:gd name="f796" fmla="*/ f645 1 f402"/>
              <a:gd name="f797" fmla="*/ f646 1 f401"/>
              <a:gd name="f798" fmla="*/ f647 1 f402"/>
              <a:gd name="f799" fmla="*/ f648 1 f402"/>
              <a:gd name="f800" fmla="*/ f649 1 f401"/>
              <a:gd name="f801" fmla="*/ f650 1 f402"/>
              <a:gd name="f802" fmla="*/ f651 1 f401"/>
              <a:gd name="f803" fmla="*/ f652 1 f402"/>
              <a:gd name="f804" fmla="*/ f653 1 f401"/>
              <a:gd name="f805" fmla="*/ f654 1 f401"/>
              <a:gd name="f806" fmla="*/ f655 1 f402"/>
              <a:gd name="f807" fmla="*/ f656 1 f401"/>
              <a:gd name="f808" fmla="*/ f657 1 f401"/>
              <a:gd name="f809" fmla="*/ f658 1 f402"/>
              <a:gd name="f810" fmla="*/ f659 1 f401"/>
              <a:gd name="f811" fmla="*/ f660 1 f401"/>
              <a:gd name="f812" fmla="*/ f661 1 f402"/>
              <a:gd name="f813" fmla="*/ f662 1 f401"/>
              <a:gd name="f814" fmla="*/ f663 1 f402"/>
              <a:gd name="f815" fmla="*/ f664 1 f401"/>
              <a:gd name="f816" fmla="*/ f665 1 f401"/>
              <a:gd name="f817" fmla="*/ f666 1 f402"/>
              <a:gd name="f818" fmla="*/ f667 1 f401"/>
              <a:gd name="f819" fmla="*/ f668 1 f402"/>
              <a:gd name="f820" fmla="*/ f669 1 f401"/>
              <a:gd name="f821" fmla="*/ f670 1 f402"/>
              <a:gd name="f822" fmla="*/ f671 1 f401"/>
              <a:gd name="f823" fmla="*/ f672 1 f402"/>
              <a:gd name="f824" fmla="*/ f673 1 f401"/>
              <a:gd name="f825" fmla="*/ f674 1 f402"/>
              <a:gd name="f826" fmla="*/ f675 1 f402"/>
              <a:gd name="f827" fmla="*/ f676 1 f401"/>
              <a:gd name="f828" fmla="*/ f677 1 f402"/>
              <a:gd name="f829" fmla="*/ f678 1 f401"/>
              <a:gd name="f830" fmla="*/ f679 1 f402"/>
              <a:gd name="f831" fmla="*/ f680 1 f401"/>
              <a:gd name="f832" fmla="*/ f681 1 f402"/>
              <a:gd name="f833" fmla="*/ f682 1 f402"/>
              <a:gd name="f834" fmla="*/ f683 1 f401"/>
              <a:gd name="f835" fmla="*/ f684 1 f402"/>
              <a:gd name="f836" fmla="*/ f685 1 f401"/>
              <a:gd name="f837" fmla="*/ f686 1 f402"/>
              <a:gd name="f838" fmla="*/ f687 1 f402"/>
              <a:gd name="f839" fmla="*/ f688 1 f401"/>
              <a:gd name="f840" fmla="*/ f689 1 f402"/>
              <a:gd name="f841" fmla="*/ f690 1 f402"/>
              <a:gd name="f842" fmla="*/ f691 1 f401"/>
              <a:gd name="f843" fmla="*/ f692 1 f402"/>
              <a:gd name="f844" fmla="*/ f693 1 f402"/>
              <a:gd name="f845" fmla="*/ f694 1 f402"/>
              <a:gd name="f846" fmla="*/ f695 1 f402"/>
              <a:gd name="f847" fmla="*/ f696 f396 1"/>
              <a:gd name="f848" fmla="*/ f697 f396 1"/>
              <a:gd name="f849" fmla="*/ f699 f397 1"/>
              <a:gd name="f850" fmla="*/ f698 f397 1"/>
              <a:gd name="f851" fmla="*/ f701 f396 1"/>
              <a:gd name="f852" fmla="*/ f702 f397 1"/>
              <a:gd name="f853" fmla="*/ f703 f396 1"/>
              <a:gd name="f854" fmla="*/ f704 f397 1"/>
              <a:gd name="f855" fmla="*/ f705 f396 1"/>
              <a:gd name="f856" fmla="*/ f706 f397 1"/>
              <a:gd name="f857" fmla="*/ f707 f396 1"/>
              <a:gd name="f858" fmla="*/ f708 f397 1"/>
              <a:gd name="f859" fmla="*/ f709 f396 1"/>
              <a:gd name="f860" fmla="*/ f710 f397 1"/>
              <a:gd name="f861" fmla="*/ f711 f396 1"/>
              <a:gd name="f862" fmla="*/ f712 f397 1"/>
              <a:gd name="f863" fmla="*/ f713 f396 1"/>
              <a:gd name="f864" fmla="*/ f714 f397 1"/>
              <a:gd name="f865" fmla="*/ f715 f396 1"/>
              <a:gd name="f866" fmla="*/ f716 f396 1"/>
              <a:gd name="f867" fmla="*/ f717 f397 1"/>
              <a:gd name="f868" fmla="*/ f718 f396 1"/>
              <a:gd name="f869" fmla="*/ f719 f397 1"/>
              <a:gd name="f870" fmla="*/ f720 f396 1"/>
              <a:gd name="f871" fmla="*/ f721 f397 1"/>
              <a:gd name="f872" fmla="*/ f722 f396 1"/>
              <a:gd name="f873" fmla="*/ f723 f397 1"/>
              <a:gd name="f874" fmla="*/ f724 f396 1"/>
              <a:gd name="f875" fmla="*/ f725 f397 1"/>
              <a:gd name="f876" fmla="*/ f726 f396 1"/>
              <a:gd name="f877" fmla="*/ f727 f397 1"/>
              <a:gd name="f878" fmla="*/ f728 f396 1"/>
              <a:gd name="f879" fmla="*/ f729 f397 1"/>
              <a:gd name="f880" fmla="*/ f730 f396 1"/>
              <a:gd name="f881" fmla="*/ f731 f397 1"/>
              <a:gd name="f882" fmla="*/ f732 f396 1"/>
              <a:gd name="f883" fmla="*/ f733 f397 1"/>
              <a:gd name="f884" fmla="*/ f734 f396 1"/>
              <a:gd name="f885" fmla="*/ f735 f397 1"/>
              <a:gd name="f886" fmla="*/ f736 f396 1"/>
              <a:gd name="f887" fmla="*/ f737 f397 1"/>
              <a:gd name="f888" fmla="*/ f738 f396 1"/>
              <a:gd name="f889" fmla="*/ f739 f397 1"/>
              <a:gd name="f890" fmla="*/ f740 f396 1"/>
              <a:gd name="f891" fmla="*/ f741 f397 1"/>
              <a:gd name="f892" fmla="*/ f742 f396 1"/>
              <a:gd name="f893" fmla="*/ f743 f397 1"/>
              <a:gd name="f894" fmla="*/ f744 f396 1"/>
              <a:gd name="f895" fmla="*/ f745 f397 1"/>
              <a:gd name="f896" fmla="*/ f746 f396 1"/>
              <a:gd name="f897" fmla="*/ f747 f397 1"/>
              <a:gd name="f898" fmla="*/ f748 f396 1"/>
              <a:gd name="f899" fmla="*/ f749 f397 1"/>
              <a:gd name="f900" fmla="*/ f750 f396 1"/>
              <a:gd name="f901" fmla="*/ f751 f397 1"/>
              <a:gd name="f902" fmla="*/ f752 f396 1"/>
              <a:gd name="f903" fmla="*/ f753 f397 1"/>
              <a:gd name="f904" fmla="*/ f754 f396 1"/>
              <a:gd name="f905" fmla="*/ f755 f397 1"/>
              <a:gd name="f906" fmla="*/ f756 f396 1"/>
              <a:gd name="f907" fmla="*/ f757 f397 1"/>
              <a:gd name="f908" fmla="*/ f758 f396 1"/>
              <a:gd name="f909" fmla="*/ f759 f397 1"/>
              <a:gd name="f910" fmla="*/ f760 f396 1"/>
              <a:gd name="f911" fmla="*/ f761 f397 1"/>
              <a:gd name="f912" fmla="*/ f762 f397 1"/>
              <a:gd name="f913" fmla="*/ f763 f396 1"/>
              <a:gd name="f914" fmla="*/ f764 f397 1"/>
              <a:gd name="f915" fmla="*/ f765 f396 1"/>
              <a:gd name="f916" fmla="*/ f766 f397 1"/>
              <a:gd name="f917" fmla="*/ f767 f396 1"/>
              <a:gd name="f918" fmla="*/ f768 f397 1"/>
              <a:gd name="f919" fmla="*/ f769 f396 1"/>
              <a:gd name="f920" fmla="*/ f770 f397 1"/>
              <a:gd name="f921" fmla="*/ f771 f396 1"/>
              <a:gd name="f922" fmla="*/ f772 f397 1"/>
              <a:gd name="f923" fmla="*/ f773 f396 1"/>
              <a:gd name="f924" fmla="*/ f774 f397 1"/>
              <a:gd name="f925" fmla="*/ f775 f397 1"/>
              <a:gd name="f926" fmla="*/ f776 f397 1"/>
              <a:gd name="f927" fmla="*/ f777 f396 1"/>
              <a:gd name="f928" fmla="*/ f778 f397 1"/>
              <a:gd name="f929" fmla="*/ f779 f396 1"/>
              <a:gd name="f930" fmla="*/ f780 f397 1"/>
              <a:gd name="f931" fmla="*/ f781 f396 1"/>
              <a:gd name="f932" fmla="*/ f782 f397 1"/>
              <a:gd name="f933" fmla="*/ f783 f397 1"/>
              <a:gd name="f934" fmla="*/ f784 f396 1"/>
              <a:gd name="f935" fmla="*/ f785 f397 1"/>
              <a:gd name="f936" fmla="*/ f786 f396 1"/>
              <a:gd name="f937" fmla="*/ f787 f397 1"/>
              <a:gd name="f938" fmla="*/ f788 f397 1"/>
              <a:gd name="f939" fmla="*/ f789 f396 1"/>
              <a:gd name="f940" fmla="*/ f790 f397 1"/>
              <a:gd name="f941" fmla="*/ f791 f396 1"/>
              <a:gd name="f942" fmla="*/ f792 f397 1"/>
              <a:gd name="f943" fmla="*/ f793 f396 1"/>
              <a:gd name="f944" fmla="*/ f794 f397 1"/>
              <a:gd name="f945" fmla="*/ f795 f397 1"/>
              <a:gd name="f946" fmla="*/ f796 f397 1"/>
              <a:gd name="f947" fmla="*/ f797 f396 1"/>
              <a:gd name="f948" fmla="*/ f798 f397 1"/>
              <a:gd name="f949" fmla="*/ f799 f397 1"/>
              <a:gd name="f950" fmla="*/ f800 f396 1"/>
              <a:gd name="f951" fmla="*/ f801 f397 1"/>
              <a:gd name="f952" fmla="*/ f802 f396 1"/>
              <a:gd name="f953" fmla="*/ f803 f397 1"/>
              <a:gd name="f954" fmla="*/ f804 f396 1"/>
              <a:gd name="f955" fmla="*/ f805 f396 1"/>
              <a:gd name="f956" fmla="*/ f806 f397 1"/>
              <a:gd name="f957" fmla="*/ f807 f396 1"/>
              <a:gd name="f958" fmla="*/ f808 f396 1"/>
              <a:gd name="f959" fmla="*/ f809 f397 1"/>
              <a:gd name="f960" fmla="*/ f810 f396 1"/>
              <a:gd name="f961" fmla="*/ f811 f396 1"/>
              <a:gd name="f962" fmla="*/ f812 f397 1"/>
              <a:gd name="f963" fmla="*/ f813 f396 1"/>
              <a:gd name="f964" fmla="*/ f814 f397 1"/>
              <a:gd name="f965" fmla="*/ f815 f396 1"/>
              <a:gd name="f966" fmla="*/ f816 f396 1"/>
              <a:gd name="f967" fmla="*/ f817 f397 1"/>
              <a:gd name="f968" fmla="*/ f818 f396 1"/>
              <a:gd name="f969" fmla="*/ f819 f397 1"/>
              <a:gd name="f970" fmla="*/ f820 f396 1"/>
              <a:gd name="f971" fmla="*/ f821 f397 1"/>
              <a:gd name="f972" fmla="*/ f822 f396 1"/>
              <a:gd name="f973" fmla="*/ f823 f397 1"/>
              <a:gd name="f974" fmla="*/ f824 f396 1"/>
              <a:gd name="f975" fmla="*/ f825 f397 1"/>
              <a:gd name="f976" fmla="*/ f826 f397 1"/>
              <a:gd name="f977" fmla="*/ f827 f396 1"/>
              <a:gd name="f978" fmla="*/ f828 f397 1"/>
              <a:gd name="f979" fmla="*/ f829 f396 1"/>
              <a:gd name="f980" fmla="*/ f830 f397 1"/>
              <a:gd name="f981" fmla="*/ f831 f396 1"/>
              <a:gd name="f982" fmla="*/ f832 f397 1"/>
              <a:gd name="f983" fmla="*/ f833 f397 1"/>
              <a:gd name="f984" fmla="*/ f834 f396 1"/>
              <a:gd name="f985" fmla="*/ f835 f397 1"/>
              <a:gd name="f986" fmla="*/ f836 f396 1"/>
              <a:gd name="f987" fmla="*/ f837 f397 1"/>
              <a:gd name="f988" fmla="*/ f838 f397 1"/>
              <a:gd name="f989" fmla="*/ f839 f396 1"/>
              <a:gd name="f990" fmla="*/ f840 f397 1"/>
              <a:gd name="f991" fmla="*/ f841 f397 1"/>
              <a:gd name="f992" fmla="*/ f842 f396 1"/>
              <a:gd name="f993" fmla="*/ f843 f397 1"/>
              <a:gd name="f994" fmla="*/ f844 f397 1"/>
              <a:gd name="f995" fmla="*/ f845 f397 1"/>
              <a:gd name="f996" fmla="*/ f846 f3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0">
                <a:pos x="f851" y="f852"/>
              </a:cxn>
              <a:cxn ang="f700">
                <a:pos x="f853" y="f854"/>
              </a:cxn>
              <a:cxn ang="f700">
                <a:pos x="f855" y="f856"/>
              </a:cxn>
              <a:cxn ang="f700">
                <a:pos x="f857" y="f858"/>
              </a:cxn>
              <a:cxn ang="f700">
                <a:pos x="f859" y="f860"/>
              </a:cxn>
              <a:cxn ang="f700">
                <a:pos x="f861" y="f862"/>
              </a:cxn>
              <a:cxn ang="f700">
                <a:pos x="f863" y="f864"/>
              </a:cxn>
              <a:cxn ang="f700">
                <a:pos x="f865" y="f854"/>
              </a:cxn>
              <a:cxn ang="f700">
                <a:pos x="f866" y="f867"/>
              </a:cxn>
              <a:cxn ang="f700">
                <a:pos x="f868" y="f869"/>
              </a:cxn>
              <a:cxn ang="f700">
                <a:pos x="f870" y="f871"/>
              </a:cxn>
              <a:cxn ang="f700">
                <a:pos x="f872" y="f873"/>
              </a:cxn>
              <a:cxn ang="f700">
                <a:pos x="f874" y="f875"/>
              </a:cxn>
              <a:cxn ang="f700">
                <a:pos x="f876" y="f877"/>
              </a:cxn>
              <a:cxn ang="f700">
                <a:pos x="f878" y="f879"/>
              </a:cxn>
              <a:cxn ang="f700">
                <a:pos x="f880" y="f881"/>
              </a:cxn>
              <a:cxn ang="f700">
                <a:pos x="f882" y="f883"/>
              </a:cxn>
              <a:cxn ang="f700">
                <a:pos x="f884" y="f885"/>
              </a:cxn>
              <a:cxn ang="f700">
                <a:pos x="f886" y="f887"/>
              </a:cxn>
              <a:cxn ang="f700">
                <a:pos x="f888" y="f889"/>
              </a:cxn>
              <a:cxn ang="f700">
                <a:pos x="f890" y="f891"/>
              </a:cxn>
              <a:cxn ang="f700">
                <a:pos x="f892" y="f893"/>
              </a:cxn>
              <a:cxn ang="f700">
                <a:pos x="f894" y="f895"/>
              </a:cxn>
              <a:cxn ang="f700">
                <a:pos x="f896" y="f897"/>
              </a:cxn>
              <a:cxn ang="f700">
                <a:pos x="f898" y="f899"/>
              </a:cxn>
              <a:cxn ang="f700">
                <a:pos x="f900" y="f901"/>
              </a:cxn>
              <a:cxn ang="f700">
                <a:pos x="f902" y="f903"/>
              </a:cxn>
              <a:cxn ang="f700">
                <a:pos x="f904" y="f905"/>
              </a:cxn>
              <a:cxn ang="f700">
                <a:pos x="f906" y="f907"/>
              </a:cxn>
              <a:cxn ang="f700">
                <a:pos x="f908" y="f909"/>
              </a:cxn>
              <a:cxn ang="f700">
                <a:pos x="f910" y="f911"/>
              </a:cxn>
              <a:cxn ang="f700">
                <a:pos x="f904" y="f912"/>
              </a:cxn>
              <a:cxn ang="f700">
                <a:pos x="f913" y="f914"/>
              </a:cxn>
              <a:cxn ang="f700">
                <a:pos x="f915" y="f916"/>
              </a:cxn>
              <a:cxn ang="f700">
                <a:pos x="f917" y="f918"/>
              </a:cxn>
              <a:cxn ang="f700">
                <a:pos x="f919" y="f920"/>
              </a:cxn>
              <a:cxn ang="f700">
                <a:pos x="f921" y="f922"/>
              </a:cxn>
              <a:cxn ang="f700">
                <a:pos x="f923" y="f924"/>
              </a:cxn>
              <a:cxn ang="f700">
                <a:pos x="f894" y="f925"/>
              </a:cxn>
              <a:cxn ang="f700">
                <a:pos x="f892" y="f926"/>
              </a:cxn>
              <a:cxn ang="f700">
                <a:pos x="f927" y="f928"/>
              </a:cxn>
              <a:cxn ang="f700">
                <a:pos x="f929" y="f930"/>
              </a:cxn>
              <a:cxn ang="f700">
                <a:pos x="f931" y="f932"/>
              </a:cxn>
              <a:cxn ang="f700">
                <a:pos x="f888" y="f933"/>
              </a:cxn>
              <a:cxn ang="f700">
                <a:pos x="f934" y="f935"/>
              </a:cxn>
              <a:cxn ang="f700">
                <a:pos x="f936" y="f937"/>
              </a:cxn>
              <a:cxn ang="f700">
                <a:pos x="f882" y="f938"/>
              </a:cxn>
              <a:cxn ang="f700">
                <a:pos x="f939" y="f940"/>
              </a:cxn>
              <a:cxn ang="f700">
                <a:pos x="f941" y="f942"/>
              </a:cxn>
              <a:cxn ang="f700">
                <a:pos x="f943" y="f944"/>
              </a:cxn>
              <a:cxn ang="f700">
                <a:pos x="f874" y="f945"/>
              </a:cxn>
              <a:cxn ang="f700">
                <a:pos x="f868" y="f946"/>
              </a:cxn>
              <a:cxn ang="f700">
                <a:pos x="f947" y="f948"/>
              </a:cxn>
              <a:cxn ang="f700">
                <a:pos x="f861" y="f949"/>
              </a:cxn>
              <a:cxn ang="f700">
                <a:pos x="f950" y="f951"/>
              </a:cxn>
              <a:cxn ang="f700">
                <a:pos x="f952" y="f953"/>
              </a:cxn>
              <a:cxn ang="f700">
                <a:pos x="f954" y="f946"/>
              </a:cxn>
              <a:cxn ang="f700">
                <a:pos x="f955" y="f956"/>
              </a:cxn>
              <a:cxn ang="f700">
                <a:pos x="f957" y="f944"/>
              </a:cxn>
              <a:cxn ang="f700">
                <a:pos x="f958" y="f959"/>
              </a:cxn>
              <a:cxn ang="f700">
                <a:pos x="f960" y="f940"/>
              </a:cxn>
              <a:cxn ang="f700">
                <a:pos x="f961" y="f962"/>
              </a:cxn>
              <a:cxn ang="f700">
                <a:pos x="f963" y="f964"/>
              </a:cxn>
              <a:cxn ang="f700">
                <a:pos x="f965" y="f933"/>
              </a:cxn>
              <a:cxn ang="f700">
                <a:pos x="f966" y="f967"/>
              </a:cxn>
              <a:cxn ang="f700">
                <a:pos x="f968" y="f969"/>
              </a:cxn>
              <a:cxn ang="f700">
                <a:pos x="f970" y="f971"/>
              </a:cxn>
              <a:cxn ang="f700">
                <a:pos x="f972" y="f973"/>
              </a:cxn>
              <a:cxn ang="f700">
                <a:pos x="f974" y="f975"/>
              </a:cxn>
              <a:cxn ang="f700">
                <a:pos x="f851" y="f922"/>
              </a:cxn>
              <a:cxn ang="f700">
                <a:pos x="f955" y="f918"/>
              </a:cxn>
              <a:cxn ang="f700">
                <a:pos x="f954" y="f976"/>
              </a:cxn>
              <a:cxn ang="f700">
                <a:pos x="f977" y="f978"/>
              </a:cxn>
              <a:cxn ang="f700">
                <a:pos x="f979" y="f980"/>
              </a:cxn>
              <a:cxn ang="f700">
                <a:pos x="f981" y="f982"/>
              </a:cxn>
              <a:cxn ang="f700">
                <a:pos x="f950" y="f983"/>
              </a:cxn>
              <a:cxn ang="f700">
                <a:pos x="f984" y="f985"/>
              </a:cxn>
              <a:cxn ang="f700">
                <a:pos x="f986" y="f987"/>
              </a:cxn>
              <a:cxn ang="f700">
                <a:pos x="f984" y="f988"/>
              </a:cxn>
              <a:cxn ang="f700">
                <a:pos x="f950" y="f887"/>
              </a:cxn>
              <a:cxn ang="f700">
                <a:pos x="f989" y="f990"/>
              </a:cxn>
              <a:cxn ang="f700">
                <a:pos x="f979" y="f991"/>
              </a:cxn>
              <a:cxn ang="f700">
                <a:pos x="f992" y="f993"/>
              </a:cxn>
              <a:cxn ang="f700">
                <a:pos x="f952" y="f994"/>
              </a:cxn>
              <a:cxn ang="f700">
                <a:pos x="f954" y="f995"/>
              </a:cxn>
              <a:cxn ang="f700">
                <a:pos x="f851" y="f996"/>
              </a:cxn>
              <a:cxn ang="f700">
                <a:pos x="f851" y="f852"/>
              </a:cxn>
            </a:cxnLst>
            <a:rect l="f847" t="f850" r="f848" b="f849"/>
            <a:pathLst>
              <a:path w="1651000" h="27686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15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lnTo>
                  <a:pt x="f80" y="f81"/>
                </a:lnTo>
                <a:cubicBezTo>
                  <a:pt x="f82" y="f83"/>
                  <a:pt x="f84" y="f85"/>
                  <a:pt x="f86" y="f87"/>
                </a:cubicBezTo>
                <a:lnTo>
                  <a:pt x="f88" y="f89"/>
                </a:ln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20" y="f130"/>
                  <a:pt x="f131" y="f123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37" y="f142"/>
                </a:cubicBezTo>
                <a:cubicBezTo>
                  <a:pt x="f143" y="f144"/>
                  <a:pt x="f145" y="f146"/>
                  <a:pt x="f123" y="f147"/>
                </a:cubicBezTo>
                <a:cubicBezTo>
                  <a:pt x="f148" y="f149"/>
                  <a:pt x="f150" y="f151"/>
                  <a:pt x="f6" y="f152"/>
                </a:cubicBezTo>
                <a:cubicBezTo>
                  <a:pt x="f153" y="f154"/>
                  <a:pt x="f155" y="f156"/>
                  <a:pt x="f133" y="f157"/>
                </a:cubicBezTo>
                <a:cubicBezTo>
                  <a:pt x="f158" y="f159"/>
                  <a:pt x="f160" y="f161"/>
                  <a:pt x="f137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80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52" y="f194"/>
                  <a:pt x="f152" y="f194"/>
                </a:cubicBezTo>
                <a:cubicBezTo>
                  <a:pt x="f195" y="f196"/>
                  <a:pt x="f197" y="f198"/>
                  <a:pt x="f118" y="f199"/>
                </a:cubicBezTo>
                <a:cubicBezTo>
                  <a:pt x="f200" y="f201"/>
                  <a:pt x="f202" y="f203"/>
                  <a:pt x="f116" y="f204"/>
                </a:cubicBezTo>
                <a:cubicBezTo>
                  <a:pt x="f205" y="f206"/>
                  <a:pt x="f207" y="f208"/>
                  <a:pt x="f209" y="f210"/>
                </a:cubicBezTo>
                <a:lnTo>
                  <a:pt x="f211" y="f27"/>
                </a:ln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104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168" y="f20"/>
                </a:cubicBezTo>
                <a:cubicBezTo>
                  <a:pt x="f96" y="f233"/>
                  <a:pt x="f234" y="f235"/>
                  <a:pt x="f90" y="f236"/>
                </a:cubicBezTo>
                <a:cubicBezTo>
                  <a:pt x="f237" y="f8"/>
                  <a:pt x="f238" y="f239"/>
                  <a:pt x="f240" y="f8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78" y="f257"/>
                </a:cubicBezTo>
                <a:cubicBezTo>
                  <a:pt x="f258" y="f259"/>
                  <a:pt x="f260" y="f261"/>
                  <a:pt x="f60" y="f262"/>
                </a:cubicBezTo>
                <a:cubicBezTo>
                  <a:pt x="f263" y="f264"/>
                  <a:pt x="f265" y="f266"/>
                  <a:pt x="f267" y="f268"/>
                </a:cubicBezTo>
                <a:lnTo>
                  <a:pt x="f37" y="f5"/>
                </a:ln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28" y="f277"/>
                  <a:pt x="f278" y="f279"/>
                </a:cubicBezTo>
                <a:lnTo>
                  <a:pt x="f280" y="f262"/>
                </a:lnTo>
                <a:lnTo>
                  <a:pt x="f281" y="f282"/>
                </a:lnTo>
                <a:cubicBezTo>
                  <a:pt x="f283" y="f284"/>
                  <a:pt x="f285" y="f286"/>
                  <a:pt x="f287" y="f252"/>
                </a:cubicBezTo>
                <a:cubicBezTo>
                  <a:pt x="f288" y="f289"/>
                  <a:pt x="f290" y="f291"/>
                  <a:pt x="f292" y="f287"/>
                </a:cubicBezTo>
                <a:cubicBezTo>
                  <a:pt x="f293" y="f294"/>
                  <a:pt x="f295" y="f296"/>
                  <a:pt x="f297" y="f8"/>
                </a:cubicBezTo>
                <a:cubicBezTo>
                  <a:pt x="f298" y="f299"/>
                  <a:pt x="f300" y="f301"/>
                  <a:pt x="f257" y="f281"/>
                </a:cubicBezTo>
                <a:cubicBezTo>
                  <a:pt x="f302" y="f303"/>
                  <a:pt x="f304" y="f305"/>
                  <a:pt x="f274" y="f306"/>
                </a:cubicBezTo>
                <a:cubicBezTo>
                  <a:pt x="f307" y="f308"/>
                  <a:pt x="f5" y="f222"/>
                  <a:pt x="f5" y="f222"/>
                </a:cubicBezTo>
                <a:cubicBezTo>
                  <a:pt x="f309" y="f217"/>
                  <a:pt x="f270" y="f310"/>
                  <a:pt x="f268" y="f311"/>
                </a:cubicBezTo>
                <a:cubicBezTo>
                  <a:pt x="f312" y="f313"/>
                  <a:pt x="f314" y="f315"/>
                  <a:pt x="f262" y="f316"/>
                </a:cubicBezTo>
                <a:cubicBezTo>
                  <a:pt x="f317" y="f318"/>
                  <a:pt x="f319" y="f320"/>
                  <a:pt x="f282" y="f321"/>
                </a:cubicBezTo>
                <a:cubicBezTo>
                  <a:pt x="f322" y="f323"/>
                  <a:pt x="f324" y="f325"/>
                  <a:pt x="f252" y="f60"/>
                </a:cubicBezTo>
                <a:cubicBezTo>
                  <a:pt x="f326" y="f327"/>
                  <a:pt x="f292" y="f328"/>
                  <a:pt x="f246" y="f66"/>
                </a:cubicBezTo>
                <a:lnTo>
                  <a:pt x="f8" y="f191"/>
                </a:lnTo>
                <a:cubicBezTo>
                  <a:pt x="f329" y="f330"/>
                  <a:pt x="f331" y="f332"/>
                  <a:pt x="f281" y="f180"/>
                </a:cubicBezTo>
                <a:cubicBezTo>
                  <a:pt x="f333" y="f334"/>
                  <a:pt x="f236" y="f335"/>
                  <a:pt x="f280" y="f88"/>
                </a:cubicBezTo>
                <a:cubicBezTo>
                  <a:pt x="f336" y="f174"/>
                  <a:pt x="f337" y="f338"/>
                  <a:pt x="f233" y="f339"/>
                </a:cubicBezTo>
                <a:cubicBezTo>
                  <a:pt x="f340" y="f341"/>
                  <a:pt x="f342" y="f343"/>
                  <a:pt x="f306" y="f227"/>
                </a:cubicBezTo>
                <a:cubicBezTo>
                  <a:pt x="f344" y="f162"/>
                  <a:pt x="f345" y="f346"/>
                  <a:pt x="f347" y="f98"/>
                </a:cubicBezTo>
                <a:cubicBezTo>
                  <a:pt x="f348" y="f349"/>
                  <a:pt x="f350" y="f351"/>
                  <a:pt x="f273" y="f352"/>
                </a:cubicBezTo>
                <a:cubicBezTo>
                  <a:pt x="f353" y="f354"/>
                  <a:pt x="f355" y="f211"/>
                  <a:pt x="f356" y="f114"/>
                </a:cubicBezTo>
                <a:lnTo>
                  <a:pt x="f357" y="f358"/>
                </a:lnTo>
                <a:cubicBezTo>
                  <a:pt x="f359" y="f179"/>
                  <a:pt x="f360" y="f361"/>
                  <a:pt x="f356" y="f362"/>
                </a:cubicBezTo>
                <a:cubicBezTo>
                  <a:pt x="f363" y="f364"/>
                  <a:pt x="f365" y="f366"/>
                  <a:pt x="f273" y="f99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06" y="f77"/>
                </a:cubicBezTo>
                <a:cubicBezTo>
                  <a:pt x="f377" y="f378"/>
                  <a:pt x="f379" y="f380"/>
                  <a:pt x="f228" y="f381"/>
                </a:cubicBezTo>
                <a:cubicBezTo>
                  <a:pt x="f382" y="f383"/>
                  <a:pt x="f384" y="f385"/>
                  <a:pt x="f278" y="f386"/>
                </a:cubicBezTo>
                <a:cubicBezTo>
                  <a:pt x="f387" y="f388"/>
                  <a:pt x="f233" y="f389"/>
                  <a:pt x="f280" y="f390"/>
                </a:cubicBezTo>
                <a:cubicBezTo>
                  <a:pt x="f391" y="f392"/>
                  <a:pt x="f8" y="f393"/>
                  <a:pt x="f8" y="f394"/>
                </a:cubicBezTo>
                <a:lnTo>
                  <a:pt x="f8" y="f9"/>
                </a:lnTo>
                <a:close/>
              </a:path>
            </a:pathLst>
          </a:custGeom>
          <a:noFill/>
          <a:ln w="22229" cap="flat">
            <a:solidFill>
              <a:srgbClr val="FF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12" name="Connector: Elbow 189">
            <a:extLst>
              <a:ext uri="{FF2B5EF4-FFF2-40B4-BE49-F238E27FC236}">
                <a16:creationId xmlns:a16="http://schemas.microsoft.com/office/drawing/2014/main" id="{9478EBDF-C043-4CBB-B910-231646726736}"/>
              </a:ext>
            </a:extLst>
          </p:cNvPr>
          <p:cNvCxnSpPr>
            <a:stCxn id="110" idx="23"/>
            <a:endCxn id="96" idx="0"/>
          </p:cNvCxnSpPr>
          <p:nvPr/>
        </p:nvCxnSpPr>
        <p:spPr>
          <a:xfrm>
            <a:off x="10702486" y="4478509"/>
            <a:ext cx="666781" cy="1212330"/>
          </a:xfrm>
          <a:prstGeom prst="bentConnector2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13" name="TextBox 70">
            <a:extLst>
              <a:ext uri="{FF2B5EF4-FFF2-40B4-BE49-F238E27FC236}">
                <a16:creationId xmlns:a16="http://schemas.microsoft.com/office/drawing/2014/main" id="{B276D5CC-2B35-4BD3-B0FD-58539F625B43}"/>
              </a:ext>
            </a:extLst>
          </p:cNvPr>
          <p:cNvSpPr txBox="1"/>
          <p:nvPr/>
        </p:nvSpPr>
        <p:spPr>
          <a:xfrm>
            <a:off x="10709489" y="2186200"/>
            <a:ext cx="1319556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simple CA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2F281C0-27F2-45E7-BAB7-0E942C209B71}"/>
              </a:ext>
            </a:extLst>
          </p:cNvPr>
          <p:cNvCxnSpPr>
            <a:stCxn id="113" idx="1"/>
            <a:endCxn id="64" idx="0"/>
          </p:cNvCxnSpPr>
          <p:nvPr/>
        </p:nvCxnSpPr>
        <p:spPr>
          <a:xfrm rot="10800000" flipV="1">
            <a:off x="10025471" y="2340088"/>
            <a:ext cx="684018" cy="6092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ECE270A-E6EE-4C37-AFE9-9DDFACF36F12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Cell Assemblies set </a:t>
            </a:r>
            <a:r>
              <a:rPr lang="en-US" sz="3600" dirty="0">
                <a:solidFill>
                  <a:schemeClr val="bg1"/>
                </a:solidFill>
              </a:rPr>
              <a:t>and Topology</a:t>
            </a: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42C6F7C8-6DE4-436D-8F34-05B418552570}"/>
              </a:ext>
            </a:extLst>
          </p:cNvPr>
          <p:cNvSpPr/>
          <p:nvPr/>
        </p:nvSpPr>
        <p:spPr>
          <a:xfrm>
            <a:off x="8598805" y="6005255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92F8D08E-5A51-425F-9043-25C9AB4456C4}"/>
              </a:ext>
            </a:extLst>
          </p:cNvPr>
          <p:cNvSpPr/>
          <p:nvPr/>
        </p:nvSpPr>
        <p:spPr>
          <a:xfrm>
            <a:off x="9569301" y="6006348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B4BCD34-48D6-4D8F-8D53-3D553DFF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970" y="6108661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28008482-AD29-4F53-B16F-993423BB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73" y="6092722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1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48E2774-34D1-4854-9556-9E2AE96F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070838-3FD4-47D3-93B7-7846FAF592F8}" type="slidenum">
              <a:rPr lang="en-US" smtClean="0"/>
              <a:t>17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E95420B5-240B-41E0-8045-ED6A8A9C65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70838-3FD4-47D3-93B7-7846FAF592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0" name="Oval 3">
            <a:extLst>
              <a:ext uri="{FF2B5EF4-FFF2-40B4-BE49-F238E27FC236}">
                <a16:creationId xmlns:a16="http://schemas.microsoft.com/office/drawing/2014/main" id="{DEB31E61-C7FF-41B6-B7A0-045844C4B7CA}"/>
              </a:ext>
            </a:extLst>
          </p:cNvPr>
          <p:cNvSpPr/>
          <p:nvPr/>
        </p:nvSpPr>
        <p:spPr>
          <a:xfrm>
            <a:off x="7643440" y="2227101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55044810-2075-4A19-8764-6D41A71EAB1D}"/>
              </a:ext>
            </a:extLst>
          </p:cNvPr>
          <p:cNvSpPr/>
          <p:nvPr/>
        </p:nvSpPr>
        <p:spPr>
          <a:xfrm>
            <a:off x="10054091" y="3726772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D7A7EDD2-612D-47C0-B426-332F5DF418F0}"/>
              </a:ext>
            </a:extLst>
          </p:cNvPr>
          <p:cNvSpPr/>
          <p:nvPr/>
        </p:nvSpPr>
        <p:spPr>
          <a:xfrm>
            <a:off x="8550022" y="3337320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9D8A8BEE-4E4B-4E01-888D-2DF370BF561F}"/>
              </a:ext>
            </a:extLst>
          </p:cNvPr>
          <p:cNvSpPr/>
          <p:nvPr/>
        </p:nvSpPr>
        <p:spPr>
          <a:xfrm>
            <a:off x="7755838" y="3726800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4" name="Oval 13">
            <a:extLst>
              <a:ext uri="{FF2B5EF4-FFF2-40B4-BE49-F238E27FC236}">
                <a16:creationId xmlns:a16="http://schemas.microsoft.com/office/drawing/2014/main" id="{4C3880F6-2342-434F-9250-7C5FF1C2384B}"/>
              </a:ext>
            </a:extLst>
          </p:cNvPr>
          <p:cNvSpPr/>
          <p:nvPr/>
        </p:nvSpPr>
        <p:spPr>
          <a:xfrm>
            <a:off x="9551364" y="2949384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5" name="TextBox 14">
            <a:extLst>
              <a:ext uri="{FF2B5EF4-FFF2-40B4-BE49-F238E27FC236}">
                <a16:creationId xmlns:a16="http://schemas.microsoft.com/office/drawing/2014/main" id="{6A3942EF-76AF-4B69-B5CC-6EBA1A87F6BE}"/>
              </a:ext>
            </a:extLst>
          </p:cNvPr>
          <p:cNvSpPr txBox="1"/>
          <p:nvPr/>
        </p:nvSpPr>
        <p:spPr>
          <a:xfrm>
            <a:off x="8410356" y="1847936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Oval 117">
            <a:extLst>
              <a:ext uri="{FF2B5EF4-FFF2-40B4-BE49-F238E27FC236}">
                <a16:creationId xmlns:a16="http://schemas.microsoft.com/office/drawing/2014/main" id="{71386E84-EFA5-4595-8825-AB1230995223}"/>
              </a:ext>
            </a:extLst>
          </p:cNvPr>
          <p:cNvSpPr/>
          <p:nvPr/>
        </p:nvSpPr>
        <p:spPr>
          <a:xfrm>
            <a:off x="8090271" y="4169954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7" name="Oval 120">
            <a:extLst>
              <a:ext uri="{FF2B5EF4-FFF2-40B4-BE49-F238E27FC236}">
                <a16:creationId xmlns:a16="http://schemas.microsoft.com/office/drawing/2014/main" id="{4BD68AE0-729C-4838-9E3F-DBAD652579ED}"/>
              </a:ext>
            </a:extLst>
          </p:cNvPr>
          <p:cNvSpPr/>
          <p:nvPr/>
        </p:nvSpPr>
        <p:spPr>
          <a:xfrm>
            <a:off x="8570614" y="2461316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96" name="TextBox 70">
            <a:extLst>
              <a:ext uri="{FF2B5EF4-FFF2-40B4-BE49-F238E27FC236}">
                <a16:creationId xmlns:a16="http://schemas.microsoft.com/office/drawing/2014/main" id="{0205480C-D9BC-4ECF-A02C-72262526E162}"/>
              </a:ext>
            </a:extLst>
          </p:cNvPr>
          <p:cNvSpPr txBox="1"/>
          <p:nvPr/>
        </p:nvSpPr>
        <p:spPr>
          <a:xfrm>
            <a:off x="10563681" y="5690839"/>
            <a:ext cx="1611172" cy="523219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compound CA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(hot-coffee-85°C)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Flowchart: Connector 37">
            <a:extLst>
              <a:ext uri="{FF2B5EF4-FFF2-40B4-BE49-F238E27FC236}">
                <a16:creationId xmlns:a16="http://schemas.microsoft.com/office/drawing/2014/main" id="{1D194ABB-6F15-43FB-A9D8-7FE014E3A144}"/>
              </a:ext>
            </a:extLst>
          </p:cNvPr>
          <p:cNvSpPr/>
          <p:nvPr/>
        </p:nvSpPr>
        <p:spPr>
          <a:xfrm>
            <a:off x="9690370" y="4956942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100" name="Straight Arrow Connector 127">
            <a:extLst>
              <a:ext uri="{FF2B5EF4-FFF2-40B4-BE49-F238E27FC236}">
                <a16:creationId xmlns:a16="http://schemas.microsoft.com/office/drawing/2014/main" id="{5831FED3-3B4A-484A-9CCD-EE91BD8B32E3}"/>
              </a:ext>
            </a:extLst>
          </p:cNvPr>
          <p:cNvCxnSpPr>
            <a:stCxn id="64" idx="6"/>
            <a:endCxn id="61" idx="0"/>
          </p:cNvCxnSpPr>
          <p:nvPr/>
        </p:nvCxnSpPr>
        <p:spPr>
          <a:xfrm>
            <a:off x="10360715" y="3396542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03" name="Straight Arrow Connector 133">
            <a:extLst>
              <a:ext uri="{FF2B5EF4-FFF2-40B4-BE49-F238E27FC236}">
                <a16:creationId xmlns:a16="http://schemas.microsoft.com/office/drawing/2014/main" id="{41C2C24A-C0D6-4941-ADDE-63E3237AF459}"/>
              </a:ext>
            </a:extLst>
          </p:cNvPr>
          <p:cNvCxnSpPr>
            <a:stCxn id="97" idx="1"/>
            <a:endCxn id="61" idx="2"/>
          </p:cNvCxnSpPr>
          <p:nvPr/>
        </p:nvCxnSpPr>
        <p:spPr>
          <a:xfrm flipV="1">
            <a:off x="10273437" y="4250650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08" name="Straight Arrow Connector 161">
            <a:extLst>
              <a:ext uri="{FF2B5EF4-FFF2-40B4-BE49-F238E27FC236}">
                <a16:creationId xmlns:a16="http://schemas.microsoft.com/office/drawing/2014/main" id="{4AE8AFCE-3245-4991-8071-381FF08C52B4}"/>
              </a:ext>
            </a:extLst>
          </p:cNvPr>
          <p:cNvCxnSpPr>
            <a:stCxn id="64" idx="2"/>
            <a:endCxn id="97" idx="0"/>
          </p:cNvCxnSpPr>
          <p:nvPr/>
        </p:nvCxnSpPr>
        <p:spPr>
          <a:xfrm flipH="1">
            <a:off x="9981904" y="3473262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10" name="Freeform: Shape 175">
            <a:extLst>
              <a:ext uri="{FF2B5EF4-FFF2-40B4-BE49-F238E27FC236}">
                <a16:creationId xmlns:a16="http://schemas.microsoft.com/office/drawing/2014/main" id="{7AE78836-C871-4CBB-A0ED-9AB159E9CD47}"/>
              </a:ext>
            </a:extLst>
          </p:cNvPr>
          <p:cNvSpPr/>
          <p:nvPr/>
        </p:nvSpPr>
        <p:spPr>
          <a:xfrm>
            <a:off x="9479838" y="2624308"/>
            <a:ext cx="1621880" cy="2768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1000"/>
              <a:gd name="f7" fmla="val 2768600"/>
              <a:gd name="f8" fmla="val 190500"/>
              <a:gd name="f9" fmla="val 2590800"/>
              <a:gd name="f10" fmla="val 198967"/>
              <a:gd name="f11" fmla="val 2620433"/>
              <a:gd name="f12" fmla="val 197773"/>
              <a:gd name="f13" fmla="val 2654775"/>
              <a:gd name="f14" fmla="val 215900"/>
              <a:gd name="f15" fmla="val 2679700"/>
              <a:gd name="f16" fmla="val 233855"/>
              <a:gd name="f17" fmla="val 2704388"/>
              <a:gd name="f18" fmla="val 263140"/>
              <a:gd name="f19" fmla="val 2720847"/>
              <a:gd name="f20" fmla="val 292100"/>
              <a:gd name="f21" fmla="val 2730500"/>
              <a:gd name="f22" fmla="val 412659"/>
              <a:gd name="f23" fmla="val 2770686"/>
              <a:gd name="f24" fmla="val 341636"/>
              <a:gd name="f25" fmla="val 2753476"/>
              <a:gd name="f26" fmla="val 508000"/>
              <a:gd name="f27" fmla="val 558800"/>
              <a:gd name="f28" fmla="val 2764367"/>
              <a:gd name="f29" fmla="val 609871"/>
              <a:gd name="f30" fmla="val 2762637"/>
              <a:gd name="f31" fmla="val 660400"/>
              <a:gd name="f32" fmla="val 2755900"/>
              <a:gd name="f33" fmla="val 673670"/>
              <a:gd name="f34" fmla="val 2754131"/>
              <a:gd name="f35" fmla="val 688047"/>
              <a:gd name="f36" fmla="val 2751563"/>
              <a:gd name="f37" fmla="val 698500"/>
              <a:gd name="f38" fmla="val 2743200"/>
              <a:gd name="f39" fmla="val 710419"/>
              <a:gd name="f40" fmla="val 2733665"/>
              <a:gd name="f41" fmla="val 713107"/>
              <a:gd name="f42" fmla="val 2715893"/>
              <a:gd name="f43" fmla="val 723900"/>
              <a:gd name="f44" fmla="val 2705100"/>
              <a:gd name="f45" fmla="val 734693"/>
              <a:gd name="f46" fmla="val 2694307"/>
              <a:gd name="f47" fmla="val 750274"/>
              <a:gd name="f48" fmla="val 2689471"/>
              <a:gd name="f49" fmla="val 762000"/>
              <a:gd name="f50" fmla="val 825421"/>
              <a:gd name="f51" fmla="val 2626849"/>
              <a:gd name="f52" fmla="val 771243"/>
              <a:gd name="f53" fmla="val 2651219"/>
              <a:gd name="f54" fmla="val 838200"/>
              <a:gd name="f55" fmla="val 2628900"/>
              <a:gd name="f56" fmla="val 905933"/>
              <a:gd name="f57" fmla="val 2527300"/>
              <a:gd name="f58" fmla="val 817033"/>
              <a:gd name="f59" fmla="val 2650067"/>
              <a:gd name="f60" fmla="val 901700"/>
              <a:gd name="f61" fmla="val 2565400"/>
              <a:gd name="f62" fmla="val 926319"/>
              <a:gd name="f63" fmla="val 2540781"/>
              <a:gd name="f64" fmla="val 929471"/>
              <a:gd name="f65" fmla="val 2520188"/>
              <a:gd name="f66" fmla="val 939800"/>
              <a:gd name="f67" fmla="val 2489200"/>
              <a:gd name="f68" fmla="val 944033"/>
              <a:gd name="f69" fmla="val 2434167"/>
              <a:gd name="f70" fmla="val 943892"/>
              <a:gd name="f71" fmla="val 2378620"/>
              <a:gd name="f72" fmla="val 952500"/>
              <a:gd name="f73" fmla="val 2324100"/>
              <a:gd name="f74" fmla="val 956676"/>
              <a:gd name="f75" fmla="val 2297654"/>
              <a:gd name="f76" fmla="val 969433"/>
              <a:gd name="f77" fmla="val 2273300"/>
              <a:gd name="f78" fmla="val 977900"/>
              <a:gd name="f79" fmla="val 2247900"/>
              <a:gd name="f80" fmla="val 1003300"/>
              <a:gd name="f81" fmla="val 2171700"/>
              <a:gd name="f82" fmla="val 1007533"/>
              <a:gd name="f83" fmla="val 2159000"/>
              <a:gd name="f84" fmla="val 1008574"/>
              <a:gd name="f85" fmla="val 2144739"/>
              <a:gd name="f86" fmla="val 1016000"/>
              <a:gd name="f87" fmla="val 2133600"/>
              <a:gd name="f88" fmla="val 1066800"/>
              <a:gd name="f89" fmla="val 2057400"/>
              <a:gd name="f90" fmla="val 1117600"/>
              <a:gd name="f91" fmla="val 1981200"/>
              <a:gd name="f92" fmla="val 1126067"/>
              <a:gd name="f93" fmla="val 1968500"/>
              <a:gd name="f94" fmla="val 1130300"/>
              <a:gd name="f95" fmla="val 1951567"/>
              <a:gd name="f96" fmla="val 1143000"/>
              <a:gd name="f97" fmla="val 1943100"/>
              <a:gd name="f98" fmla="val 1219200"/>
              <a:gd name="f99" fmla="val 1892300"/>
              <a:gd name="f100" fmla="val 1227667"/>
              <a:gd name="f101" fmla="val 1879600"/>
              <a:gd name="f102" fmla="val 1232681"/>
              <a:gd name="f103" fmla="val 1863735"/>
              <a:gd name="f104" fmla="val 1244600"/>
              <a:gd name="f105" fmla="val 1854200"/>
              <a:gd name="f106" fmla="val 1255053"/>
              <a:gd name="f107" fmla="val 1845837"/>
              <a:gd name="f108" fmla="val 1270998"/>
              <a:gd name="f109" fmla="val 1848001"/>
              <a:gd name="f110" fmla="val 1282700"/>
              <a:gd name="f111" fmla="val 1841500"/>
              <a:gd name="f112" fmla="val 1309385"/>
              <a:gd name="f113" fmla="val 1826675"/>
              <a:gd name="f114" fmla="val 1333500"/>
              <a:gd name="f115" fmla="val 1807633"/>
              <a:gd name="f116" fmla="val 1358900"/>
              <a:gd name="f117" fmla="val 1790700"/>
              <a:gd name="f118" fmla="val 1397000"/>
              <a:gd name="f119" fmla="val 1765300"/>
              <a:gd name="f120" fmla="val 1435100"/>
              <a:gd name="f121" fmla="val 1739900"/>
              <a:gd name="f122" fmla="val 1468967"/>
              <a:gd name="f123" fmla="val 1638300"/>
              <a:gd name="f124" fmla="val 1418167"/>
              <a:gd name="f125" fmla="val 1756833"/>
              <a:gd name="f126" fmla="val 1485900"/>
              <a:gd name="f127" fmla="val 1689100"/>
              <a:gd name="f128" fmla="val 1553633"/>
              <a:gd name="f129" fmla="val 1621367"/>
              <a:gd name="f130" fmla="val 1672167"/>
              <a:gd name="f131" fmla="val 1536700"/>
              <a:gd name="f132" fmla="val 1540933"/>
              <a:gd name="f133" fmla="val 1625600"/>
              <a:gd name="f134" fmla="val 1542899"/>
              <a:gd name="f135" fmla="val 1611902"/>
              <a:gd name="f136" fmla="val 1549400"/>
              <a:gd name="f137" fmla="val 1600200"/>
              <a:gd name="f138" fmla="val 1564225"/>
              <a:gd name="f139" fmla="val 1573515"/>
              <a:gd name="f140" fmla="val 1590547"/>
              <a:gd name="f141" fmla="val 1552960"/>
              <a:gd name="f142" fmla="val 1524000"/>
              <a:gd name="f143" fmla="val 1632122"/>
              <a:gd name="f144" fmla="val 1428235"/>
              <a:gd name="f145" fmla="val 1589061"/>
              <a:gd name="f146" fmla="val 1546277"/>
              <a:gd name="f147" fmla="val 1447800"/>
              <a:gd name="f148" fmla="val 1644287"/>
              <a:gd name="f149" fmla="val 1435826"/>
              <a:gd name="f150" fmla="val 1646767"/>
              <a:gd name="f151" fmla="val 1422400"/>
              <a:gd name="f152" fmla="val 1409700"/>
              <a:gd name="f153" fmla="val 1647755"/>
              <a:gd name="f154" fmla="val 1374008"/>
              <a:gd name="f155" fmla="val 1650032"/>
              <a:gd name="f156" fmla="val 1280765"/>
              <a:gd name="f157" fmla="val 1231900"/>
              <a:gd name="f158" fmla="val 1618774"/>
              <a:gd name="f159" fmla="val 1218248"/>
              <a:gd name="f160" fmla="val 1609971"/>
              <a:gd name="f161" fmla="val 1205526"/>
              <a:gd name="f162" fmla="val 1193800"/>
              <a:gd name="f163" fmla="val 1588702"/>
              <a:gd name="f164" fmla="val 1180002"/>
              <a:gd name="f165" fmla="val 1574800"/>
              <a:gd name="f166" fmla="val 1168400"/>
              <a:gd name="f167" fmla="val 1562100"/>
              <a:gd name="f168" fmla="val 1155700"/>
              <a:gd name="f169" fmla="val 1531903"/>
              <a:gd name="f170" fmla="val 1065108"/>
              <a:gd name="f171" fmla="val 1574721"/>
              <a:gd name="f172" fmla="val 1174632"/>
              <a:gd name="f173" fmla="val 1511300"/>
              <a:gd name="f174" fmla="val 1079500"/>
              <a:gd name="f175" fmla="val 1503874"/>
              <a:gd name="f176" fmla="val 1068361"/>
              <a:gd name="f177" fmla="val 1504587"/>
              <a:gd name="f178" fmla="val 1053374"/>
              <a:gd name="f179" fmla="val 1498600"/>
              <a:gd name="f180" fmla="val 1041400"/>
              <a:gd name="f181" fmla="val 1491774"/>
              <a:gd name="f182" fmla="val 1027748"/>
              <a:gd name="f183" fmla="val 1480026"/>
              <a:gd name="f184" fmla="val 1016952"/>
              <a:gd name="f185" fmla="val 1473200"/>
              <a:gd name="f186" fmla="val 1467213"/>
              <a:gd name="f187" fmla="val 991326"/>
              <a:gd name="f188" fmla="val 1467001"/>
              <a:gd name="f189" fmla="val 976902"/>
              <a:gd name="f190" fmla="val 1460500"/>
              <a:gd name="f191" fmla="val 965200"/>
              <a:gd name="f192" fmla="val 1445675"/>
              <a:gd name="f193" fmla="val 938515"/>
              <a:gd name="f194" fmla="val 889000"/>
              <a:gd name="f195" fmla="val 1405467"/>
              <a:gd name="f196" fmla="val 842433"/>
              <a:gd name="f197" fmla="val 1403180"/>
              <a:gd name="f198" fmla="val 795649"/>
              <a:gd name="f199" fmla="val 749300"/>
              <a:gd name="f200" fmla="val 1392735"/>
              <a:gd name="f201" fmla="val 717311"/>
              <a:gd name="f202" fmla="val 1366920"/>
              <a:gd name="f203" fmla="val 646361"/>
              <a:gd name="f204" fmla="val 622300"/>
              <a:gd name="f205" fmla="val 1354667"/>
              <a:gd name="f206" fmla="val 609600"/>
              <a:gd name="f207" fmla="val 1357339"/>
              <a:gd name="f208" fmla="val 591626"/>
              <a:gd name="f209" fmla="val 1346200"/>
              <a:gd name="f210" fmla="val 584200"/>
              <a:gd name="f211" fmla="val 1308100"/>
              <a:gd name="f212" fmla="val 1303867"/>
              <a:gd name="f213" fmla="val 546100"/>
              <a:gd name="f214" fmla="val 1301901"/>
              <a:gd name="f215" fmla="val 532402"/>
              <a:gd name="f216" fmla="val 1295400"/>
              <a:gd name="f217" fmla="val 520700"/>
              <a:gd name="f218" fmla="val 1280575"/>
              <a:gd name="f219" fmla="val 494015"/>
              <a:gd name="f220" fmla="val 1254253"/>
              <a:gd name="f221" fmla="val 473460"/>
              <a:gd name="f222" fmla="val 444500"/>
              <a:gd name="f223" fmla="val 1222247"/>
              <a:gd name="f224" fmla="val 377440"/>
              <a:gd name="f225" fmla="val 1239326"/>
              <a:gd name="f226" fmla="val 417539"/>
              <a:gd name="f227" fmla="val 1181100"/>
              <a:gd name="f228" fmla="val 330200"/>
              <a:gd name="f229" fmla="val 1172633"/>
              <a:gd name="f230" fmla="val 317500"/>
              <a:gd name="f231" fmla="val 1166493"/>
              <a:gd name="f232" fmla="val 302893"/>
              <a:gd name="f233" fmla="val 279400"/>
              <a:gd name="f234" fmla="val 1129098"/>
              <a:gd name="f235" fmla="val 267798"/>
              <a:gd name="f236" fmla="val 254000"/>
              <a:gd name="f237" fmla="val 1064683"/>
              <a:gd name="f238" fmla="val 1123950"/>
              <a:gd name="f239" fmla="val 237067"/>
              <a:gd name="f240" fmla="val 1054100"/>
              <a:gd name="f241" fmla="val 1045633"/>
              <a:gd name="f242" fmla="val 177800"/>
              <a:gd name="f243" fmla="val 1039493"/>
              <a:gd name="f244" fmla="val 163193"/>
              <a:gd name="f245" fmla="val 1028700"/>
              <a:gd name="f246" fmla="val 152400"/>
              <a:gd name="f247" fmla="val 1017907"/>
              <a:gd name="f248" fmla="val 141607"/>
              <a:gd name="f249" fmla="val 1000135"/>
              <a:gd name="f250" fmla="val 138919"/>
              <a:gd name="f251" fmla="val 990600"/>
              <a:gd name="f252" fmla="val 127000"/>
              <a:gd name="f253" fmla="val 982237"/>
              <a:gd name="f254" fmla="val 116547"/>
              <a:gd name="f255" fmla="val 988793"/>
              <a:gd name="f256" fmla="val 96681"/>
              <a:gd name="f257" fmla="val 88900"/>
              <a:gd name="f258" fmla="val 956113"/>
              <a:gd name="f259" fmla="val 73338"/>
              <a:gd name="f260" fmla="val 925647"/>
              <a:gd name="f261" fmla="val 75474"/>
              <a:gd name="f262" fmla="val 63500"/>
              <a:gd name="f263" fmla="val 860243"/>
              <a:gd name="f264" fmla="val 42772"/>
              <a:gd name="f265" fmla="val 821780"/>
              <a:gd name="f266" fmla="val 20547"/>
              <a:gd name="f267" fmla="val 774700"/>
              <a:gd name="f268" fmla="val 12700"/>
              <a:gd name="f269" fmla="val 637046"/>
              <a:gd name="f270" fmla="val 3234"/>
              <a:gd name="f271" fmla="val 470930"/>
              <a:gd name="f272" fmla="val 2917"/>
              <a:gd name="f273" fmla="val 381000"/>
              <a:gd name="f274" fmla="val 25400"/>
              <a:gd name="f275" fmla="val 355025"/>
              <a:gd name="f276" fmla="val 31894"/>
              <a:gd name="f277" fmla="val 42333"/>
              <a:gd name="f278" fmla="val 304800"/>
              <a:gd name="f279" fmla="val 50800"/>
              <a:gd name="f280" fmla="val 266700"/>
              <a:gd name="f281" fmla="val 228600"/>
              <a:gd name="f282" fmla="val 76200"/>
              <a:gd name="f283" fmla="val 155807"/>
              <a:gd name="f284" fmla="val 185389"/>
              <a:gd name="f285" fmla="val 252734"/>
              <a:gd name="f286" fmla="val 56893"/>
              <a:gd name="f287" fmla="val 165100"/>
              <a:gd name="f288" fmla="val 153181"/>
              <a:gd name="f289" fmla="val 136535"/>
              <a:gd name="f290" fmla="val 150493"/>
              <a:gd name="f291" fmla="val 154307"/>
              <a:gd name="f292" fmla="val 139700"/>
              <a:gd name="f293" fmla="val 128907"/>
              <a:gd name="f294" fmla="val 175893"/>
              <a:gd name="f295" fmla="val 114300"/>
              <a:gd name="f296" fmla="val 182033"/>
              <a:gd name="f297" fmla="val 101600"/>
              <a:gd name="f298" fmla="val 97367"/>
              <a:gd name="f299" fmla="val 203200"/>
              <a:gd name="f300" fmla="val 95401"/>
              <a:gd name="f301" fmla="val 216898"/>
              <a:gd name="f302" fmla="val 39521"/>
              <a:gd name="f303" fmla="val 317481"/>
              <a:gd name="f304" fmla="val 43874"/>
              <a:gd name="f305" fmla="val 275163"/>
              <a:gd name="f306" fmla="val 342900"/>
              <a:gd name="f307" fmla="val 16215"/>
              <a:gd name="f308" fmla="val 376579"/>
              <a:gd name="f309" fmla="val 4233"/>
              <a:gd name="f310" fmla="val 597372"/>
              <a:gd name="f311" fmla="val 673100"/>
              <a:gd name="f312" fmla="val 23622"/>
              <a:gd name="f313" fmla="val 760473"/>
              <a:gd name="f314" fmla="val 34254"/>
              <a:gd name="f315" fmla="val 728908"/>
              <a:gd name="f316" fmla="val 787400"/>
              <a:gd name="f317" fmla="val 69487"/>
              <a:gd name="f318" fmla="val 799374"/>
              <a:gd name="f319" fmla="val 69699"/>
              <a:gd name="f320" fmla="val 813798"/>
              <a:gd name="f321" fmla="val 825500"/>
              <a:gd name="f322" fmla="val 91025"/>
              <a:gd name="f323" fmla="val 852185"/>
              <a:gd name="f324" fmla="val 110067"/>
              <a:gd name="f325" fmla="val 876300"/>
              <a:gd name="f326" fmla="val 135467"/>
              <a:gd name="f327" fmla="val 914400"/>
              <a:gd name="f328" fmla="val 931333"/>
              <a:gd name="f329" fmla="val 200829"/>
              <a:gd name="f330" fmla="val 996188"/>
              <a:gd name="f331" fmla="val 203981"/>
              <a:gd name="f332" fmla="val 1016781"/>
              <a:gd name="f333" fmla="val 239393"/>
              <a:gd name="f334" fmla="val 1052193"/>
              <a:gd name="f335" fmla="val 1058333"/>
              <a:gd name="f336" fmla="val 270933"/>
              <a:gd name="f337" fmla="val 273413"/>
              <a:gd name="f338" fmla="val 1092926"/>
              <a:gd name="f339" fmla="val 1104900"/>
              <a:gd name="f340" fmla="val 297081"/>
              <a:gd name="f341" fmla="val 1140263"/>
              <a:gd name="f342" fmla="val 314813"/>
              <a:gd name="f343" fmla="val 1153013"/>
              <a:gd name="f344" fmla="val 347133"/>
              <a:gd name="f345" fmla="val 349613"/>
              <a:gd name="f346" fmla="val 1207226"/>
              <a:gd name="f347" fmla="val 355600"/>
              <a:gd name="f348" fmla="val 362426"/>
              <a:gd name="f349" fmla="val 1232852"/>
              <a:gd name="f350" fmla="val 374801"/>
              <a:gd name="f351" fmla="val 1243352"/>
              <a:gd name="f352" fmla="val 1257300"/>
              <a:gd name="f353" fmla="val 391874"/>
              <a:gd name="f354" fmla="val 1281766"/>
              <a:gd name="f355" fmla="val 397933"/>
              <a:gd name="f356" fmla="val 406400"/>
              <a:gd name="f357" fmla="val 419100"/>
              <a:gd name="f358" fmla="val 1371600"/>
              <a:gd name="f359" fmla="val 414867"/>
              <a:gd name="f360" fmla="val 413449"/>
              <a:gd name="f361" fmla="val 1625725"/>
              <a:gd name="f362" fmla="val 1752600"/>
              <a:gd name="f363" fmla="val 405591"/>
              <a:gd name="f364" fmla="val 1767158"/>
              <a:gd name="f365" fmla="val 385807"/>
              <a:gd name="f366" fmla="val 1873071"/>
              <a:gd name="f367" fmla="val 377753"/>
              <a:gd name="f368" fmla="val 1905287"/>
              <a:gd name="f369" fmla="val 372533"/>
              <a:gd name="f370" fmla="val 1917700"/>
              <a:gd name="f371" fmla="val 368300"/>
              <a:gd name="f372" fmla="val 1930400"/>
              <a:gd name="f373" fmla="val 360044"/>
              <a:gd name="f374" fmla="val 2120284"/>
              <a:gd name="f375" fmla="val 378305"/>
              <a:gd name="f376" fmla="val 2149381"/>
              <a:gd name="f377" fmla="val 339222"/>
              <a:gd name="f378" fmla="val 2286172"/>
              <a:gd name="f379" fmla="val 336187"/>
              <a:gd name="f380" fmla="val 2299426"/>
              <a:gd name="f381" fmla="val 2311400"/>
              <a:gd name="f382" fmla="val 323374"/>
              <a:gd name="f383" fmla="val 2325052"/>
              <a:gd name="f384" fmla="val 316719"/>
              <a:gd name="f385" fmla="val 2339965"/>
              <a:gd name="f386" fmla="val 2349500"/>
              <a:gd name="f387" fmla="val 294347"/>
              <a:gd name="f388" fmla="val 2357863"/>
              <a:gd name="f389" fmla="val 2357967"/>
              <a:gd name="f390" fmla="val 2362200"/>
              <a:gd name="f391" fmla="val 241016"/>
              <a:gd name="f392" fmla="val 2400727"/>
              <a:gd name="f393" fmla="val 2462020"/>
              <a:gd name="f394" fmla="val 2514600"/>
              <a:gd name="f395" fmla="+- 0 0 -90"/>
              <a:gd name="f396" fmla="*/ f3 1 1651000"/>
              <a:gd name="f397" fmla="*/ f4 1 2768600"/>
              <a:gd name="f398" fmla="+- f7 0 f5"/>
              <a:gd name="f399" fmla="+- f6 0 f5"/>
              <a:gd name="f400" fmla="*/ f395 f0 1"/>
              <a:gd name="f401" fmla="*/ f399 1 1651000"/>
              <a:gd name="f402" fmla="*/ f398 1 2768600"/>
              <a:gd name="f403" fmla="*/ 190500 f399 1"/>
              <a:gd name="f404" fmla="*/ 2590800 f398 1"/>
              <a:gd name="f405" fmla="*/ 215900 f399 1"/>
              <a:gd name="f406" fmla="*/ 2679700 f398 1"/>
              <a:gd name="f407" fmla="*/ 292100 f399 1"/>
              <a:gd name="f408" fmla="*/ 2730500 f398 1"/>
              <a:gd name="f409" fmla="*/ 508000 f399 1"/>
              <a:gd name="f410" fmla="*/ 2768600 f398 1"/>
              <a:gd name="f411" fmla="*/ 660400 f399 1"/>
              <a:gd name="f412" fmla="*/ 2755900 f398 1"/>
              <a:gd name="f413" fmla="*/ 698500 f399 1"/>
              <a:gd name="f414" fmla="*/ 2743200 f398 1"/>
              <a:gd name="f415" fmla="*/ 723900 f399 1"/>
              <a:gd name="f416" fmla="*/ 2705100 f398 1"/>
              <a:gd name="f417" fmla="*/ 762000 f399 1"/>
              <a:gd name="f418" fmla="*/ 838200 f399 1"/>
              <a:gd name="f419" fmla="*/ 2628900 f398 1"/>
              <a:gd name="f420" fmla="*/ 901700 f399 1"/>
              <a:gd name="f421" fmla="*/ 2565400 f398 1"/>
              <a:gd name="f422" fmla="*/ 939800 f399 1"/>
              <a:gd name="f423" fmla="*/ 2489200 f398 1"/>
              <a:gd name="f424" fmla="*/ 952500 f399 1"/>
              <a:gd name="f425" fmla="*/ 2324100 f398 1"/>
              <a:gd name="f426" fmla="*/ 977900 f399 1"/>
              <a:gd name="f427" fmla="*/ 2247900 f398 1"/>
              <a:gd name="f428" fmla="*/ 1003300 f399 1"/>
              <a:gd name="f429" fmla="*/ 2171700 f398 1"/>
              <a:gd name="f430" fmla="*/ 1016000 f399 1"/>
              <a:gd name="f431" fmla="*/ 2133600 f398 1"/>
              <a:gd name="f432" fmla="*/ 1066800 f399 1"/>
              <a:gd name="f433" fmla="*/ 2057400 f398 1"/>
              <a:gd name="f434" fmla="*/ 1117600 f399 1"/>
              <a:gd name="f435" fmla="*/ 1981200 f398 1"/>
              <a:gd name="f436" fmla="*/ 1143000 f399 1"/>
              <a:gd name="f437" fmla="*/ 1943100 f398 1"/>
              <a:gd name="f438" fmla="*/ 1219200 f399 1"/>
              <a:gd name="f439" fmla="*/ 1892300 f398 1"/>
              <a:gd name="f440" fmla="*/ 1244600 f399 1"/>
              <a:gd name="f441" fmla="*/ 1854200 f398 1"/>
              <a:gd name="f442" fmla="*/ 1282700 f399 1"/>
              <a:gd name="f443" fmla="*/ 1841500 f398 1"/>
              <a:gd name="f444" fmla="*/ 1358900 f399 1"/>
              <a:gd name="f445" fmla="*/ 1790700 f398 1"/>
              <a:gd name="f446" fmla="*/ 1397000 f399 1"/>
              <a:gd name="f447" fmla="*/ 1765300 f398 1"/>
              <a:gd name="f448" fmla="*/ 1435100 f399 1"/>
              <a:gd name="f449" fmla="*/ 1739900 f398 1"/>
              <a:gd name="f450" fmla="*/ 1485900 f399 1"/>
              <a:gd name="f451" fmla="*/ 1689100 f398 1"/>
              <a:gd name="f452" fmla="*/ 1536700 f399 1"/>
              <a:gd name="f453" fmla="*/ 1638300 f398 1"/>
              <a:gd name="f454" fmla="*/ 1549400 f399 1"/>
              <a:gd name="f455" fmla="*/ 1600200 f398 1"/>
              <a:gd name="f456" fmla="*/ 1600200 f399 1"/>
              <a:gd name="f457" fmla="*/ 1524000 f398 1"/>
              <a:gd name="f458" fmla="*/ 1638300 f399 1"/>
              <a:gd name="f459" fmla="*/ 1447800 f398 1"/>
              <a:gd name="f460" fmla="*/ 1651000 f399 1"/>
              <a:gd name="f461" fmla="*/ 1409700 f398 1"/>
              <a:gd name="f462" fmla="*/ 1625600 f399 1"/>
              <a:gd name="f463" fmla="*/ 1231900 f398 1"/>
              <a:gd name="f464" fmla="*/ 1193800 f398 1"/>
              <a:gd name="f465" fmla="*/ 1562100 f399 1"/>
              <a:gd name="f466" fmla="*/ 1155700 f398 1"/>
              <a:gd name="f467" fmla="*/ 1511300 f399 1"/>
              <a:gd name="f468" fmla="*/ 1079500 f398 1"/>
              <a:gd name="f469" fmla="*/ 1498600 f399 1"/>
              <a:gd name="f470" fmla="*/ 1041400 f398 1"/>
              <a:gd name="f471" fmla="*/ 1473200 f399 1"/>
              <a:gd name="f472" fmla="*/ 1003300 f398 1"/>
              <a:gd name="f473" fmla="*/ 1460500 f399 1"/>
              <a:gd name="f474" fmla="*/ 965200 f398 1"/>
              <a:gd name="f475" fmla="*/ 1409700 f399 1"/>
              <a:gd name="f476" fmla="*/ 889000 f398 1"/>
              <a:gd name="f477" fmla="*/ 749300 f398 1"/>
              <a:gd name="f478" fmla="*/ 622300 f398 1"/>
              <a:gd name="f479" fmla="*/ 1346200 f399 1"/>
              <a:gd name="f480" fmla="*/ 584200 f398 1"/>
              <a:gd name="f481" fmla="*/ 1308100 f399 1"/>
              <a:gd name="f482" fmla="*/ 558800 f398 1"/>
              <a:gd name="f483" fmla="*/ 1295400 f399 1"/>
              <a:gd name="f484" fmla="*/ 520700 f398 1"/>
              <a:gd name="f485" fmla="*/ 444500 f398 1"/>
              <a:gd name="f486" fmla="*/ 1181100 f399 1"/>
              <a:gd name="f487" fmla="*/ 330200 f398 1"/>
              <a:gd name="f488" fmla="*/ 1155700 f399 1"/>
              <a:gd name="f489" fmla="*/ 292100 f398 1"/>
              <a:gd name="f490" fmla="*/ 254000 f398 1"/>
              <a:gd name="f491" fmla="*/ 1054100 f399 1"/>
              <a:gd name="f492" fmla="*/ 190500 f398 1"/>
              <a:gd name="f493" fmla="*/ 1028700 f399 1"/>
              <a:gd name="f494" fmla="*/ 152400 f398 1"/>
              <a:gd name="f495" fmla="*/ 990600 f399 1"/>
              <a:gd name="f496" fmla="*/ 127000 f398 1"/>
              <a:gd name="f497" fmla="*/ 88900 f398 1"/>
              <a:gd name="f498" fmla="*/ 63500 f398 1"/>
              <a:gd name="f499" fmla="*/ 774700 f399 1"/>
              <a:gd name="f500" fmla="*/ 12700 f398 1"/>
              <a:gd name="f501" fmla="*/ 0 f398 1"/>
              <a:gd name="f502" fmla="*/ 381000 f399 1"/>
              <a:gd name="f503" fmla="*/ 25400 f398 1"/>
              <a:gd name="f504" fmla="*/ 304800 f399 1"/>
              <a:gd name="f505" fmla="*/ 50800 f398 1"/>
              <a:gd name="f506" fmla="*/ 266700 f399 1"/>
              <a:gd name="f507" fmla="*/ 228600 f399 1"/>
              <a:gd name="f508" fmla="*/ 76200 f398 1"/>
              <a:gd name="f509" fmla="*/ 165100 f399 1"/>
              <a:gd name="f510" fmla="*/ 139700 f399 1"/>
              <a:gd name="f511" fmla="*/ 165100 f398 1"/>
              <a:gd name="f512" fmla="*/ 101600 f399 1"/>
              <a:gd name="f513" fmla="*/ 88900 f399 1"/>
              <a:gd name="f514" fmla="*/ 228600 f398 1"/>
              <a:gd name="f515" fmla="*/ 25400 f399 1"/>
              <a:gd name="f516" fmla="*/ 342900 f398 1"/>
              <a:gd name="f517" fmla="*/ 0 f399 1"/>
              <a:gd name="f518" fmla="*/ 12700 f399 1"/>
              <a:gd name="f519" fmla="*/ 673100 f398 1"/>
              <a:gd name="f520" fmla="*/ 63500 f399 1"/>
              <a:gd name="f521" fmla="*/ 787400 f398 1"/>
              <a:gd name="f522" fmla="*/ 76200 f399 1"/>
              <a:gd name="f523" fmla="*/ 825500 f398 1"/>
              <a:gd name="f524" fmla="*/ 127000 f399 1"/>
              <a:gd name="f525" fmla="*/ 901700 f398 1"/>
              <a:gd name="f526" fmla="*/ 152400 f399 1"/>
              <a:gd name="f527" fmla="*/ 939800 f398 1"/>
              <a:gd name="f528" fmla="*/ 1066800 f398 1"/>
              <a:gd name="f529" fmla="*/ 279400 f399 1"/>
              <a:gd name="f530" fmla="*/ 1104900 f398 1"/>
              <a:gd name="f531" fmla="*/ 342900 f399 1"/>
              <a:gd name="f532" fmla="*/ 1181100 f398 1"/>
              <a:gd name="f533" fmla="*/ 355600 f399 1"/>
              <a:gd name="f534" fmla="*/ 1219200 f398 1"/>
              <a:gd name="f535" fmla="*/ 1257300 f398 1"/>
              <a:gd name="f536" fmla="*/ 406400 f399 1"/>
              <a:gd name="f537" fmla="*/ 1333500 f398 1"/>
              <a:gd name="f538" fmla="*/ 419100 f399 1"/>
              <a:gd name="f539" fmla="*/ 1371600 f398 1"/>
              <a:gd name="f540" fmla="*/ 1752600 f398 1"/>
              <a:gd name="f541" fmla="*/ 368300 f399 1"/>
              <a:gd name="f542" fmla="*/ 1930400 f398 1"/>
              <a:gd name="f543" fmla="*/ 2273300 f398 1"/>
              <a:gd name="f544" fmla="*/ 330200 f399 1"/>
              <a:gd name="f545" fmla="*/ 2311400 f398 1"/>
              <a:gd name="f546" fmla="*/ 2349500 f398 1"/>
              <a:gd name="f547" fmla="*/ 2362200 f398 1"/>
              <a:gd name="f548" fmla="*/ 2514600 f398 1"/>
              <a:gd name="f549" fmla="*/ f400 1 f2"/>
              <a:gd name="f550" fmla="*/ f403 1 1651000"/>
              <a:gd name="f551" fmla="*/ f404 1 2768600"/>
              <a:gd name="f552" fmla="*/ f405 1 1651000"/>
              <a:gd name="f553" fmla="*/ f406 1 2768600"/>
              <a:gd name="f554" fmla="*/ f407 1 1651000"/>
              <a:gd name="f555" fmla="*/ f408 1 2768600"/>
              <a:gd name="f556" fmla="*/ f409 1 1651000"/>
              <a:gd name="f557" fmla="*/ f410 1 2768600"/>
              <a:gd name="f558" fmla="*/ f411 1 1651000"/>
              <a:gd name="f559" fmla="*/ f412 1 2768600"/>
              <a:gd name="f560" fmla="*/ f413 1 1651000"/>
              <a:gd name="f561" fmla="*/ f414 1 2768600"/>
              <a:gd name="f562" fmla="*/ f415 1 1651000"/>
              <a:gd name="f563" fmla="*/ f416 1 2768600"/>
              <a:gd name="f564" fmla="*/ f417 1 1651000"/>
              <a:gd name="f565" fmla="*/ f418 1 1651000"/>
              <a:gd name="f566" fmla="*/ f419 1 2768600"/>
              <a:gd name="f567" fmla="*/ f420 1 1651000"/>
              <a:gd name="f568" fmla="*/ f421 1 2768600"/>
              <a:gd name="f569" fmla="*/ f422 1 1651000"/>
              <a:gd name="f570" fmla="*/ f423 1 2768600"/>
              <a:gd name="f571" fmla="*/ f424 1 1651000"/>
              <a:gd name="f572" fmla="*/ f425 1 2768600"/>
              <a:gd name="f573" fmla="*/ f426 1 1651000"/>
              <a:gd name="f574" fmla="*/ f427 1 2768600"/>
              <a:gd name="f575" fmla="*/ f428 1 1651000"/>
              <a:gd name="f576" fmla="*/ f429 1 2768600"/>
              <a:gd name="f577" fmla="*/ f430 1 1651000"/>
              <a:gd name="f578" fmla="*/ f431 1 2768600"/>
              <a:gd name="f579" fmla="*/ f432 1 1651000"/>
              <a:gd name="f580" fmla="*/ f433 1 2768600"/>
              <a:gd name="f581" fmla="*/ f434 1 1651000"/>
              <a:gd name="f582" fmla="*/ f435 1 2768600"/>
              <a:gd name="f583" fmla="*/ f436 1 1651000"/>
              <a:gd name="f584" fmla="*/ f437 1 2768600"/>
              <a:gd name="f585" fmla="*/ f438 1 1651000"/>
              <a:gd name="f586" fmla="*/ f439 1 2768600"/>
              <a:gd name="f587" fmla="*/ f440 1 1651000"/>
              <a:gd name="f588" fmla="*/ f441 1 2768600"/>
              <a:gd name="f589" fmla="*/ f442 1 1651000"/>
              <a:gd name="f590" fmla="*/ f443 1 2768600"/>
              <a:gd name="f591" fmla="*/ f444 1 1651000"/>
              <a:gd name="f592" fmla="*/ f445 1 2768600"/>
              <a:gd name="f593" fmla="*/ f446 1 1651000"/>
              <a:gd name="f594" fmla="*/ f447 1 2768600"/>
              <a:gd name="f595" fmla="*/ f448 1 1651000"/>
              <a:gd name="f596" fmla="*/ f449 1 2768600"/>
              <a:gd name="f597" fmla="*/ f450 1 1651000"/>
              <a:gd name="f598" fmla="*/ f451 1 2768600"/>
              <a:gd name="f599" fmla="*/ f452 1 1651000"/>
              <a:gd name="f600" fmla="*/ f453 1 2768600"/>
              <a:gd name="f601" fmla="*/ f454 1 1651000"/>
              <a:gd name="f602" fmla="*/ f455 1 2768600"/>
              <a:gd name="f603" fmla="*/ f456 1 1651000"/>
              <a:gd name="f604" fmla="*/ f457 1 2768600"/>
              <a:gd name="f605" fmla="*/ f458 1 1651000"/>
              <a:gd name="f606" fmla="*/ f459 1 2768600"/>
              <a:gd name="f607" fmla="*/ f460 1 1651000"/>
              <a:gd name="f608" fmla="*/ f461 1 2768600"/>
              <a:gd name="f609" fmla="*/ f462 1 1651000"/>
              <a:gd name="f610" fmla="*/ f463 1 2768600"/>
              <a:gd name="f611" fmla="*/ f464 1 2768600"/>
              <a:gd name="f612" fmla="*/ f465 1 1651000"/>
              <a:gd name="f613" fmla="*/ f466 1 2768600"/>
              <a:gd name="f614" fmla="*/ f467 1 1651000"/>
              <a:gd name="f615" fmla="*/ f468 1 2768600"/>
              <a:gd name="f616" fmla="*/ f469 1 1651000"/>
              <a:gd name="f617" fmla="*/ f470 1 2768600"/>
              <a:gd name="f618" fmla="*/ f471 1 1651000"/>
              <a:gd name="f619" fmla="*/ f472 1 2768600"/>
              <a:gd name="f620" fmla="*/ f473 1 1651000"/>
              <a:gd name="f621" fmla="*/ f474 1 2768600"/>
              <a:gd name="f622" fmla="*/ f475 1 1651000"/>
              <a:gd name="f623" fmla="*/ f476 1 2768600"/>
              <a:gd name="f624" fmla="*/ f477 1 2768600"/>
              <a:gd name="f625" fmla="*/ f478 1 2768600"/>
              <a:gd name="f626" fmla="*/ f479 1 1651000"/>
              <a:gd name="f627" fmla="*/ f480 1 2768600"/>
              <a:gd name="f628" fmla="*/ f481 1 1651000"/>
              <a:gd name="f629" fmla="*/ f482 1 2768600"/>
              <a:gd name="f630" fmla="*/ f483 1 1651000"/>
              <a:gd name="f631" fmla="*/ f484 1 2768600"/>
              <a:gd name="f632" fmla="*/ f485 1 2768600"/>
              <a:gd name="f633" fmla="*/ f486 1 1651000"/>
              <a:gd name="f634" fmla="*/ f487 1 2768600"/>
              <a:gd name="f635" fmla="*/ f488 1 1651000"/>
              <a:gd name="f636" fmla="*/ f489 1 2768600"/>
              <a:gd name="f637" fmla="*/ f490 1 2768600"/>
              <a:gd name="f638" fmla="*/ f491 1 1651000"/>
              <a:gd name="f639" fmla="*/ f492 1 2768600"/>
              <a:gd name="f640" fmla="*/ f493 1 1651000"/>
              <a:gd name="f641" fmla="*/ f494 1 2768600"/>
              <a:gd name="f642" fmla="*/ f495 1 1651000"/>
              <a:gd name="f643" fmla="*/ f496 1 2768600"/>
              <a:gd name="f644" fmla="*/ f497 1 2768600"/>
              <a:gd name="f645" fmla="*/ f498 1 2768600"/>
              <a:gd name="f646" fmla="*/ f499 1 1651000"/>
              <a:gd name="f647" fmla="*/ f500 1 2768600"/>
              <a:gd name="f648" fmla="*/ f501 1 2768600"/>
              <a:gd name="f649" fmla="*/ f502 1 1651000"/>
              <a:gd name="f650" fmla="*/ f503 1 2768600"/>
              <a:gd name="f651" fmla="*/ f504 1 1651000"/>
              <a:gd name="f652" fmla="*/ f505 1 2768600"/>
              <a:gd name="f653" fmla="*/ f506 1 1651000"/>
              <a:gd name="f654" fmla="*/ f507 1 1651000"/>
              <a:gd name="f655" fmla="*/ f508 1 2768600"/>
              <a:gd name="f656" fmla="*/ f509 1 1651000"/>
              <a:gd name="f657" fmla="*/ f510 1 1651000"/>
              <a:gd name="f658" fmla="*/ f511 1 2768600"/>
              <a:gd name="f659" fmla="*/ f512 1 1651000"/>
              <a:gd name="f660" fmla="*/ f513 1 1651000"/>
              <a:gd name="f661" fmla="*/ f514 1 2768600"/>
              <a:gd name="f662" fmla="*/ f515 1 1651000"/>
              <a:gd name="f663" fmla="*/ f516 1 2768600"/>
              <a:gd name="f664" fmla="*/ f517 1 1651000"/>
              <a:gd name="f665" fmla="*/ f518 1 1651000"/>
              <a:gd name="f666" fmla="*/ f519 1 2768600"/>
              <a:gd name="f667" fmla="*/ f520 1 1651000"/>
              <a:gd name="f668" fmla="*/ f521 1 2768600"/>
              <a:gd name="f669" fmla="*/ f522 1 1651000"/>
              <a:gd name="f670" fmla="*/ f523 1 2768600"/>
              <a:gd name="f671" fmla="*/ f524 1 1651000"/>
              <a:gd name="f672" fmla="*/ f525 1 2768600"/>
              <a:gd name="f673" fmla="*/ f526 1 1651000"/>
              <a:gd name="f674" fmla="*/ f527 1 2768600"/>
              <a:gd name="f675" fmla="*/ f528 1 2768600"/>
              <a:gd name="f676" fmla="*/ f529 1 1651000"/>
              <a:gd name="f677" fmla="*/ f530 1 2768600"/>
              <a:gd name="f678" fmla="*/ f531 1 1651000"/>
              <a:gd name="f679" fmla="*/ f532 1 2768600"/>
              <a:gd name="f680" fmla="*/ f533 1 1651000"/>
              <a:gd name="f681" fmla="*/ f534 1 2768600"/>
              <a:gd name="f682" fmla="*/ f535 1 2768600"/>
              <a:gd name="f683" fmla="*/ f536 1 1651000"/>
              <a:gd name="f684" fmla="*/ f537 1 2768600"/>
              <a:gd name="f685" fmla="*/ f538 1 1651000"/>
              <a:gd name="f686" fmla="*/ f539 1 2768600"/>
              <a:gd name="f687" fmla="*/ f540 1 2768600"/>
              <a:gd name="f688" fmla="*/ f541 1 1651000"/>
              <a:gd name="f689" fmla="*/ f542 1 2768600"/>
              <a:gd name="f690" fmla="*/ f543 1 2768600"/>
              <a:gd name="f691" fmla="*/ f544 1 1651000"/>
              <a:gd name="f692" fmla="*/ f545 1 2768600"/>
              <a:gd name="f693" fmla="*/ f546 1 2768600"/>
              <a:gd name="f694" fmla="*/ f547 1 2768600"/>
              <a:gd name="f695" fmla="*/ f548 1 2768600"/>
              <a:gd name="f696" fmla="*/ f5 1 f401"/>
              <a:gd name="f697" fmla="*/ f6 1 f401"/>
              <a:gd name="f698" fmla="*/ f5 1 f402"/>
              <a:gd name="f699" fmla="*/ f7 1 f402"/>
              <a:gd name="f700" fmla="+- f549 0 f1"/>
              <a:gd name="f701" fmla="*/ f550 1 f401"/>
              <a:gd name="f702" fmla="*/ f551 1 f402"/>
              <a:gd name="f703" fmla="*/ f552 1 f401"/>
              <a:gd name="f704" fmla="*/ f553 1 f402"/>
              <a:gd name="f705" fmla="*/ f554 1 f401"/>
              <a:gd name="f706" fmla="*/ f555 1 f402"/>
              <a:gd name="f707" fmla="*/ f556 1 f401"/>
              <a:gd name="f708" fmla="*/ f557 1 f402"/>
              <a:gd name="f709" fmla="*/ f558 1 f401"/>
              <a:gd name="f710" fmla="*/ f559 1 f402"/>
              <a:gd name="f711" fmla="*/ f560 1 f401"/>
              <a:gd name="f712" fmla="*/ f561 1 f402"/>
              <a:gd name="f713" fmla="*/ f562 1 f401"/>
              <a:gd name="f714" fmla="*/ f563 1 f402"/>
              <a:gd name="f715" fmla="*/ f564 1 f401"/>
              <a:gd name="f716" fmla="*/ f565 1 f401"/>
              <a:gd name="f717" fmla="*/ f566 1 f402"/>
              <a:gd name="f718" fmla="*/ f567 1 f401"/>
              <a:gd name="f719" fmla="*/ f568 1 f402"/>
              <a:gd name="f720" fmla="*/ f569 1 f401"/>
              <a:gd name="f721" fmla="*/ f570 1 f402"/>
              <a:gd name="f722" fmla="*/ f571 1 f401"/>
              <a:gd name="f723" fmla="*/ f572 1 f402"/>
              <a:gd name="f724" fmla="*/ f573 1 f401"/>
              <a:gd name="f725" fmla="*/ f574 1 f402"/>
              <a:gd name="f726" fmla="*/ f575 1 f401"/>
              <a:gd name="f727" fmla="*/ f576 1 f402"/>
              <a:gd name="f728" fmla="*/ f577 1 f401"/>
              <a:gd name="f729" fmla="*/ f578 1 f402"/>
              <a:gd name="f730" fmla="*/ f579 1 f401"/>
              <a:gd name="f731" fmla="*/ f580 1 f402"/>
              <a:gd name="f732" fmla="*/ f581 1 f401"/>
              <a:gd name="f733" fmla="*/ f582 1 f402"/>
              <a:gd name="f734" fmla="*/ f583 1 f401"/>
              <a:gd name="f735" fmla="*/ f584 1 f402"/>
              <a:gd name="f736" fmla="*/ f585 1 f401"/>
              <a:gd name="f737" fmla="*/ f586 1 f402"/>
              <a:gd name="f738" fmla="*/ f587 1 f401"/>
              <a:gd name="f739" fmla="*/ f588 1 f402"/>
              <a:gd name="f740" fmla="*/ f589 1 f401"/>
              <a:gd name="f741" fmla="*/ f590 1 f402"/>
              <a:gd name="f742" fmla="*/ f591 1 f401"/>
              <a:gd name="f743" fmla="*/ f592 1 f402"/>
              <a:gd name="f744" fmla="*/ f593 1 f401"/>
              <a:gd name="f745" fmla="*/ f594 1 f402"/>
              <a:gd name="f746" fmla="*/ f595 1 f401"/>
              <a:gd name="f747" fmla="*/ f596 1 f402"/>
              <a:gd name="f748" fmla="*/ f597 1 f401"/>
              <a:gd name="f749" fmla="*/ f598 1 f402"/>
              <a:gd name="f750" fmla="*/ f599 1 f401"/>
              <a:gd name="f751" fmla="*/ f600 1 f402"/>
              <a:gd name="f752" fmla="*/ f601 1 f401"/>
              <a:gd name="f753" fmla="*/ f602 1 f402"/>
              <a:gd name="f754" fmla="*/ f603 1 f401"/>
              <a:gd name="f755" fmla="*/ f604 1 f402"/>
              <a:gd name="f756" fmla="*/ f605 1 f401"/>
              <a:gd name="f757" fmla="*/ f606 1 f402"/>
              <a:gd name="f758" fmla="*/ f607 1 f401"/>
              <a:gd name="f759" fmla="*/ f608 1 f402"/>
              <a:gd name="f760" fmla="*/ f609 1 f401"/>
              <a:gd name="f761" fmla="*/ f610 1 f402"/>
              <a:gd name="f762" fmla="*/ f611 1 f402"/>
              <a:gd name="f763" fmla="*/ f612 1 f401"/>
              <a:gd name="f764" fmla="*/ f613 1 f402"/>
              <a:gd name="f765" fmla="*/ f614 1 f401"/>
              <a:gd name="f766" fmla="*/ f615 1 f402"/>
              <a:gd name="f767" fmla="*/ f616 1 f401"/>
              <a:gd name="f768" fmla="*/ f617 1 f402"/>
              <a:gd name="f769" fmla="*/ f618 1 f401"/>
              <a:gd name="f770" fmla="*/ f619 1 f402"/>
              <a:gd name="f771" fmla="*/ f620 1 f401"/>
              <a:gd name="f772" fmla="*/ f621 1 f402"/>
              <a:gd name="f773" fmla="*/ f622 1 f401"/>
              <a:gd name="f774" fmla="*/ f623 1 f402"/>
              <a:gd name="f775" fmla="*/ f624 1 f402"/>
              <a:gd name="f776" fmla="*/ f625 1 f402"/>
              <a:gd name="f777" fmla="*/ f626 1 f401"/>
              <a:gd name="f778" fmla="*/ f627 1 f402"/>
              <a:gd name="f779" fmla="*/ f628 1 f401"/>
              <a:gd name="f780" fmla="*/ f629 1 f402"/>
              <a:gd name="f781" fmla="*/ f630 1 f401"/>
              <a:gd name="f782" fmla="*/ f631 1 f402"/>
              <a:gd name="f783" fmla="*/ f632 1 f402"/>
              <a:gd name="f784" fmla="*/ f633 1 f401"/>
              <a:gd name="f785" fmla="*/ f634 1 f402"/>
              <a:gd name="f786" fmla="*/ f635 1 f401"/>
              <a:gd name="f787" fmla="*/ f636 1 f402"/>
              <a:gd name="f788" fmla="*/ f637 1 f402"/>
              <a:gd name="f789" fmla="*/ f638 1 f401"/>
              <a:gd name="f790" fmla="*/ f639 1 f402"/>
              <a:gd name="f791" fmla="*/ f640 1 f401"/>
              <a:gd name="f792" fmla="*/ f641 1 f402"/>
              <a:gd name="f793" fmla="*/ f642 1 f401"/>
              <a:gd name="f794" fmla="*/ f643 1 f402"/>
              <a:gd name="f795" fmla="*/ f644 1 f402"/>
              <a:gd name="f796" fmla="*/ f645 1 f402"/>
              <a:gd name="f797" fmla="*/ f646 1 f401"/>
              <a:gd name="f798" fmla="*/ f647 1 f402"/>
              <a:gd name="f799" fmla="*/ f648 1 f402"/>
              <a:gd name="f800" fmla="*/ f649 1 f401"/>
              <a:gd name="f801" fmla="*/ f650 1 f402"/>
              <a:gd name="f802" fmla="*/ f651 1 f401"/>
              <a:gd name="f803" fmla="*/ f652 1 f402"/>
              <a:gd name="f804" fmla="*/ f653 1 f401"/>
              <a:gd name="f805" fmla="*/ f654 1 f401"/>
              <a:gd name="f806" fmla="*/ f655 1 f402"/>
              <a:gd name="f807" fmla="*/ f656 1 f401"/>
              <a:gd name="f808" fmla="*/ f657 1 f401"/>
              <a:gd name="f809" fmla="*/ f658 1 f402"/>
              <a:gd name="f810" fmla="*/ f659 1 f401"/>
              <a:gd name="f811" fmla="*/ f660 1 f401"/>
              <a:gd name="f812" fmla="*/ f661 1 f402"/>
              <a:gd name="f813" fmla="*/ f662 1 f401"/>
              <a:gd name="f814" fmla="*/ f663 1 f402"/>
              <a:gd name="f815" fmla="*/ f664 1 f401"/>
              <a:gd name="f816" fmla="*/ f665 1 f401"/>
              <a:gd name="f817" fmla="*/ f666 1 f402"/>
              <a:gd name="f818" fmla="*/ f667 1 f401"/>
              <a:gd name="f819" fmla="*/ f668 1 f402"/>
              <a:gd name="f820" fmla="*/ f669 1 f401"/>
              <a:gd name="f821" fmla="*/ f670 1 f402"/>
              <a:gd name="f822" fmla="*/ f671 1 f401"/>
              <a:gd name="f823" fmla="*/ f672 1 f402"/>
              <a:gd name="f824" fmla="*/ f673 1 f401"/>
              <a:gd name="f825" fmla="*/ f674 1 f402"/>
              <a:gd name="f826" fmla="*/ f675 1 f402"/>
              <a:gd name="f827" fmla="*/ f676 1 f401"/>
              <a:gd name="f828" fmla="*/ f677 1 f402"/>
              <a:gd name="f829" fmla="*/ f678 1 f401"/>
              <a:gd name="f830" fmla="*/ f679 1 f402"/>
              <a:gd name="f831" fmla="*/ f680 1 f401"/>
              <a:gd name="f832" fmla="*/ f681 1 f402"/>
              <a:gd name="f833" fmla="*/ f682 1 f402"/>
              <a:gd name="f834" fmla="*/ f683 1 f401"/>
              <a:gd name="f835" fmla="*/ f684 1 f402"/>
              <a:gd name="f836" fmla="*/ f685 1 f401"/>
              <a:gd name="f837" fmla="*/ f686 1 f402"/>
              <a:gd name="f838" fmla="*/ f687 1 f402"/>
              <a:gd name="f839" fmla="*/ f688 1 f401"/>
              <a:gd name="f840" fmla="*/ f689 1 f402"/>
              <a:gd name="f841" fmla="*/ f690 1 f402"/>
              <a:gd name="f842" fmla="*/ f691 1 f401"/>
              <a:gd name="f843" fmla="*/ f692 1 f402"/>
              <a:gd name="f844" fmla="*/ f693 1 f402"/>
              <a:gd name="f845" fmla="*/ f694 1 f402"/>
              <a:gd name="f846" fmla="*/ f695 1 f402"/>
              <a:gd name="f847" fmla="*/ f696 f396 1"/>
              <a:gd name="f848" fmla="*/ f697 f396 1"/>
              <a:gd name="f849" fmla="*/ f699 f397 1"/>
              <a:gd name="f850" fmla="*/ f698 f397 1"/>
              <a:gd name="f851" fmla="*/ f701 f396 1"/>
              <a:gd name="f852" fmla="*/ f702 f397 1"/>
              <a:gd name="f853" fmla="*/ f703 f396 1"/>
              <a:gd name="f854" fmla="*/ f704 f397 1"/>
              <a:gd name="f855" fmla="*/ f705 f396 1"/>
              <a:gd name="f856" fmla="*/ f706 f397 1"/>
              <a:gd name="f857" fmla="*/ f707 f396 1"/>
              <a:gd name="f858" fmla="*/ f708 f397 1"/>
              <a:gd name="f859" fmla="*/ f709 f396 1"/>
              <a:gd name="f860" fmla="*/ f710 f397 1"/>
              <a:gd name="f861" fmla="*/ f711 f396 1"/>
              <a:gd name="f862" fmla="*/ f712 f397 1"/>
              <a:gd name="f863" fmla="*/ f713 f396 1"/>
              <a:gd name="f864" fmla="*/ f714 f397 1"/>
              <a:gd name="f865" fmla="*/ f715 f396 1"/>
              <a:gd name="f866" fmla="*/ f716 f396 1"/>
              <a:gd name="f867" fmla="*/ f717 f397 1"/>
              <a:gd name="f868" fmla="*/ f718 f396 1"/>
              <a:gd name="f869" fmla="*/ f719 f397 1"/>
              <a:gd name="f870" fmla="*/ f720 f396 1"/>
              <a:gd name="f871" fmla="*/ f721 f397 1"/>
              <a:gd name="f872" fmla="*/ f722 f396 1"/>
              <a:gd name="f873" fmla="*/ f723 f397 1"/>
              <a:gd name="f874" fmla="*/ f724 f396 1"/>
              <a:gd name="f875" fmla="*/ f725 f397 1"/>
              <a:gd name="f876" fmla="*/ f726 f396 1"/>
              <a:gd name="f877" fmla="*/ f727 f397 1"/>
              <a:gd name="f878" fmla="*/ f728 f396 1"/>
              <a:gd name="f879" fmla="*/ f729 f397 1"/>
              <a:gd name="f880" fmla="*/ f730 f396 1"/>
              <a:gd name="f881" fmla="*/ f731 f397 1"/>
              <a:gd name="f882" fmla="*/ f732 f396 1"/>
              <a:gd name="f883" fmla="*/ f733 f397 1"/>
              <a:gd name="f884" fmla="*/ f734 f396 1"/>
              <a:gd name="f885" fmla="*/ f735 f397 1"/>
              <a:gd name="f886" fmla="*/ f736 f396 1"/>
              <a:gd name="f887" fmla="*/ f737 f397 1"/>
              <a:gd name="f888" fmla="*/ f738 f396 1"/>
              <a:gd name="f889" fmla="*/ f739 f397 1"/>
              <a:gd name="f890" fmla="*/ f740 f396 1"/>
              <a:gd name="f891" fmla="*/ f741 f397 1"/>
              <a:gd name="f892" fmla="*/ f742 f396 1"/>
              <a:gd name="f893" fmla="*/ f743 f397 1"/>
              <a:gd name="f894" fmla="*/ f744 f396 1"/>
              <a:gd name="f895" fmla="*/ f745 f397 1"/>
              <a:gd name="f896" fmla="*/ f746 f396 1"/>
              <a:gd name="f897" fmla="*/ f747 f397 1"/>
              <a:gd name="f898" fmla="*/ f748 f396 1"/>
              <a:gd name="f899" fmla="*/ f749 f397 1"/>
              <a:gd name="f900" fmla="*/ f750 f396 1"/>
              <a:gd name="f901" fmla="*/ f751 f397 1"/>
              <a:gd name="f902" fmla="*/ f752 f396 1"/>
              <a:gd name="f903" fmla="*/ f753 f397 1"/>
              <a:gd name="f904" fmla="*/ f754 f396 1"/>
              <a:gd name="f905" fmla="*/ f755 f397 1"/>
              <a:gd name="f906" fmla="*/ f756 f396 1"/>
              <a:gd name="f907" fmla="*/ f757 f397 1"/>
              <a:gd name="f908" fmla="*/ f758 f396 1"/>
              <a:gd name="f909" fmla="*/ f759 f397 1"/>
              <a:gd name="f910" fmla="*/ f760 f396 1"/>
              <a:gd name="f911" fmla="*/ f761 f397 1"/>
              <a:gd name="f912" fmla="*/ f762 f397 1"/>
              <a:gd name="f913" fmla="*/ f763 f396 1"/>
              <a:gd name="f914" fmla="*/ f764 f397 1"/>
              <a:gd name="f915" fmla="*/ f765 f396 1"/>
              <a:gd name="f916" fmla="*/ f766 f397 1"/>
              <a:gd name="f917" fmla="*/ f767 f396 1"/>
              <a:gd name="f918" fmla="*/ f768 f397 1"/>
              <a:gd name="f919" fmla="*/ f769 f396 1"/>
              <a:gd name="f920" fmla="*/ f770 f397 1"/>
              <a:gd name="f921" fmla="*/ f771 f396 1"/>
              <a:gd name="f922" fmla="*/ f772 f397 1"/>
              <a:gd name="f923" fmla="*/ f773 f396 1"/>
              <a:gd name="f924" fmla="*/ f774 f397 1"/>
              <a:gd name="f925" fmla="*/ f775 f397 1"/>
              <a:gd name="f926" fmla="*/ f776 f397 1"/>
              <a:gd name="f927" fmla="*/ f777 f396 1"/>
              <a:gd name="f928" fmla="*/ f778 f397 1"/>
              <a:gd name="f929" fmla="*/ f779 f396 1"/>
              <a:gd name="f930" fmla="*/ f780 f397 1"/>
              <a:gd name="f931" fmla="*/ f781 f396 1"/>
              <a:gd name="f932" fmla="*/ f782 f397 1"/>
              <a:gd name="f933" fmla="*/ f783 f397 1"/>
              <a:gd name="f934" fmla="*/ f784 f396 1"/>
              <a:gd name="f935" fmla="*/ f785 f397 1"/>
              <a:gd name="f936" fmla="*/ f786 f396 1"/>
              <a:gd name="f937" fmla="*/ f787 f397 1"/>
              <a:gd name="f938" fmla="*/ f788 f397 1"/>
              <a:gd name="f939" fmla="*/ f789 f396 1"/>
              <a:gd name="f940" fmla="*/ f790 f397 1"/>
              <a:gd name="f941" fmla="*/ f791 f396 1"/>
              <a:gd name="f942" fmla="*/ f792 f397 1"/>
              <a:gd name="f943" fmla="*/ f793 f396 1"/>
              <a:gd name="f944" fmla="*/ f794 f397 1"/>
              <a:gd name="f945" fmla="*/ f795 f397 1"/>
              <a:gd name="f946" fmla="*/ f796 f397 1"/>
              <a:gd name="f947" fmla="*/ f797 f396 1"/>
              <a:gd name="f948" fmla="*/ f798 f397 1"/>
              <a:gd name="f949" fmla="*/ f799 f397 1"/>
              <a:gd name="f950" fmla="*/ f800 f396 1"/>
              <a:gd name="f951" fmla="*/ f801 f397 1"/>
              <a:gd name="f952" fmla="*/ f802 f396 1"/>
              <a:gd name="f953" fmla="*/ f803 f397 1"/>
              <a:gd name="f954" fmla="*/ f804 f396 1"/>
              <a:gd name="f955" fmla="*/ f805 f396 1"/>
              <a:gd name="f956" fmla="*/ f806 f397 1"/>
              <a:gd name="f957" fmla="*/ f807 f396 1"/>
              <a:gd name="f958" fmla="*/ f808 f396 1"/>
              <a:gd name="f959" fmla="*/ f809 f397 1"/>
              <a:gd name="f960" fmla="*/ f810 f396 1"/>
              <a:gd name="f961" fmla="*/ f811 f396 1"/>
              <a:gd name="f962" fmla="*/ f812 f397 1"/>
              <a:gd name="f963" fmla="*/ f813 f396 1"/>
              <a:gd name="f964" fmla="*/ f814 f397 1"/>
              <a:gd name="f965" fmla="*/ f815 f396 1"/>
              <a:gd name="f966" fmla="*/ f816 f396 1"/>
              <a:gd name="f967" fmla="*/ f817 f397 1"/>
              <a:gd name="f968" fmla="*/ f818 f396 1"/>
              <a:gd name="f969" fmla="*/ f819 f397 1"/>
              <a:gd name="f970" fmla="*/ f820 f396 1"/>
              <a:gd name="f971" fmla="*/ f821 f397 1"/>
              <a:gd name="f972" fmla="*/ f822 f396 1"/>
              <a:gd name="f973" fmla="*/ f823 f397 1"/>
              <a:gd name="f974" fmla="*/ f824 f396 1"/>
              <a:gd name="f975" fmla="*/ f825 f397 1"/>
              <a:gd name="f976" fmla="*/ f826 f397 1"/>
              <a:gd name="f977" fmla="*/ f827 f396 1"/>
              <a:gd name="f978" fmla="*/ f828 f397 1"/>
              <a:gd name="f979" fmla="*/ f829 f396 1"/>
              <a:gd name="f980" fmla="*/ f830 f397 1"/>
              <a:gd name="f981" fmla="*/ f831 f396 1"/>
              <a:gd name="f982" fmla="*/ f832 f397 1"/>
              <a:gd name="f983" fmla="*/ f833 f397 1"/>
              <a:gd name="f984" fmla="*/ f834 f396 1"/>
              <a:gd name="f985" fmla="*/ f835 f397 1"/>
              <a:gd name="f986" fmla="*/ f836 f396 1"/>
              <a:gd name="f987" fmla="*/ f837 f397 1"/>
              <a:gd name="f988" fmla="*/ f838 f397 1"/>
              <a:gd name="f989" fmla="*/ f839 f396 1"/>
              <a:gd name="f990" fmla="*/ f840 f397 1"/>
              <a:gd name="f991" fmla="*/ f841 f397 1"/>
              <a:gd name="f992" fmla="*/ f842 f396 1"/>
              <a:gd name="f993" fmla="*/ f843 f397 1"/>
              <a:gd name="f994" fmla="*/ f844 f397 1"/>
              <a:gd name="f995" fmla="*/ f845 f397 1"/>
              <a:gd name="f996" fmla="*/ f846 f3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0">
                <a:pos x="f851" y="f852"/>
              </a:cxn>
              <a:cxn ang="f700">
                <a:pos x="f853" y="f854"/>
              </a:cxn>
              <a:cxn ang="f700">
                <a:pos x="f855" y="f856"/>
              </a:cxn>
              <a:cxn ang="f700">
                <a:pos x="f857" y="f858"/>
              </a:cxn>
              <a:cxn ang="f700">
                <a:pos x="f859" y="f860"/>
              </a:cxn>
              <a:cxn ang="f700">
                <a:pos x="f861" y="f862"/>
              </a:cxn>
              <a:cxn ang="f700">
                <a:pos x="f863" y="f864"/>
              </a:cxn>
              <a:cxn ang="f700">
                <a:pos x="f865" y="f854"/>
              </a:cxn>
              <a:cxn ang="f700">
                <a:pos x="f866" y="f867"/>
              </a:cxn>
              <a:cxn ang="f700">
                <a:pos x="f868" y="f869"/>
              </a:cxn>
              <a:cxn ang="f700">
                <a:pos x="f870" y="f871"/>
              </a:cxn>
              <a:cxn ang="f700">
                <a:pos x="f872" y="f873"/>
              </a:cxn>
              <a:cxn ang="f700">
                <a:pos x="f874" y="f875"/>
              </a:cxn>
              <a:cxn ang="f700">
                <a:pos x="f876" y="f877"/>
              </a:cxn>
              <a:cxn ang="f700">
                <a:pos x="f878" y="f879"/>
              </a:cxn>
              <a:cxn ang="f700">
                <a:pos x="f880" y="f881"/>
              </a:cxn>
              <a:cxn ang="f700">
                <a:pos x="f882" y="f883"/>
              </a:cxn>
              <a:cxn ang="f700">
                <a:pos x="f884" y="f885"/>
              </a:cxn>
              <a:cxn ang="f700">
                <a:pos x="f886" y="f887"/>
              </a:cxn>
              <a:cxn ang="f700">
                <a:pos x="f888" y="f889"/>
              </a:cxn>
              <a:cxn ang="f700">
                <a:pos x="f890" y="f891"/>
              </a:cxn>
              <a:cxn ang="f700">
                <a:pos x="f892" y="f893"/>
              </a:cxn>
              <a:cxn ang="f700">
                <a:pos x="f894" y="f895"/>
              </a:cxn>
              <a:cxn ang="f700">
                <a:pos x="f896" y="f897"/>
              </a:cxn>
              <a:cxn ang="f700">
                <a:pos x="f898" y="f899"/>
              </a:cxn>
              <a:cxn ang="f700">
                <a:pos x="f900" y="f901"/>
              </a:cxn>
              <a:cxn ang="f700">
                <a:pos x="f902" y="f903"/>
              </a:cxn>
              <a:cxn ang="f700">
                <a:pos x="f904" y="f905"/>
              </a:cxn>
              <a:cxn ang="f700">
                <a:pos x="f906" y="f907"/>
              </a:cxn>
              <a:cxn ang="f700">
                <a:pos x="f908" y="f909"/>
              </a:cxn>
              <a:cxn ang="f700">
                <a:pos x="f910" y="f911"/>
              </a:cxn>
              <a:cxn ang="f700">
                <a:pos x="f904" y="f912"/>
              </a:cxn>
              <a:cxn ang="f700">
                <a:pos x="f913" y="f914"/>
              </a:cxn>
              <a:cxn ang="f700">
                <a:pos x="f915" y="f916"/>
              </a:cxn>
              <a:cxn ang="f700">
                <a:pos x="f917" y="f918"/>
              </a:cxn>
              <a:cxn ang="f700">
                <a:pos x="f919" y="f920"/>
              </a:cxn>
              <a:cxn ang="f700">
                <a:pos x="f921" y="f922"/>
              </a:cxn>
              <a:cxn ang="f700">
                <a:pos x="f923" y="f924"/>
              </a:cxn>
              <a:cxn ang="f700">
                <a:pos x="f894" y="f925"/>
              </a:cxn>
              <a:cxn ang="f700">
                <a:pos x="f892" y="f926"/>
              </a:cxn>
              <a:cxn ang="f700">
                <a:pos x="f927" y="f928"/>
              </a:cxn>
              <a:cxn ang="f700">
                <a:pos x="f929" y="f930"/>
              </a:cxn>
              <a:cxn ang="f700">
                <a:pos x="f931" y="f932"/>
              </a:cxn>
              <a:cxn ang="f700">
                <a:pos x="f888" y="f933"/>
              </a:cxn>
              <a:cxn ang="f700">
                <a:pos x="f934" y="f935"/>
              </a:cxn>
              <a:cxn ang="f700">
                <a:pos x="f936" y="f937"/>
              </a:cxn>
              <a:cxn ang="f700">
                <a:pos x="f882" y="f938"/>
              </a:cxn>
              <a:cxn ang="f700">
                <a:pos x="f939" y="f940"/>
              </a:cxn>
              <a:cxn ang="f700">
                <a:pos x="f941" y="f942"/>
              </a:cxn>
              <a:cxn ang="f700">
                <a:pos x="f943" y="f944"/>
              </a:cxn>
              <a:cxn ang="f700">
                <a:pos x="f874" y="f945"/>
              </a:cxn>
              <a:cxn ang="f700">
                <a:pos x="f868" y="f946"/>
              </a:cxn>
              <a:cxn ang="f700">
                <a:pos x="f947" y="f948"/>
              </a:cxn>
              <a:cxn ang="f700">
                <a:pos x="f861" y="f949"/>
              </a:cxn>
              <a:cxn ang="f700">
                <a:pos x="f950" y="f951"/>
              </a:cxn>
              <a:cxn ang="f700">
                <a:pos x="f952" y="f953"/>
              </a:cxn>
              <a:cxn ang="f700">
                <a:pos x="f954" y="f946"/>
              </a:cxn>
              <a:cxn ang="f700">
                <a:pos x="f955" y="f956"/>
              </a:cxn>
              <a:cxn ang="f700">
                <a:pos x="f957" y="f944"/>
              </a:cxn>
              <a:cxn ang="f700">
                <a:pos x="f958" y="f959"/>
              </a:cxn>
              <a:cxn ang="f700">
                <a:pos x="f960" y="f940"/>
              </a:cxn>
              <a:cxn ang="f700">
                <a:pos x="f961" y="f962"/>
              </a:cxn>
              <a:cxn ang="f700">
                <a:pos x="f963" y="f964"/>
              </a:cxn>
              <a:cxn ang="f700">
                <a:pos x="f965" y="f933"/>
              </a:cxn>
              <a:cxn ang="f700">
                <a:pos x="f966" y="f967"/>
              </a:cxn>
              <a:cxn ang="f700">
                <a:pos x="f968" y="f969"/>
              </a:cxn>
              <a:cxn ang="f700">
                <a:pos x="f970" y="f971"/>
              </a:cxn>
              <a:cxn ang="f700">
                <a:pos x="f972" y="f973"/>
              </a:cxn>
              <a:cxn ang="f700">
                <a:pos x="f974" y="f975"/>
              </a:cxn>
              <a:cxn ang="f700">
                <a:pos x="f851" y="f922"/>
              </a:cxn>
              <a:cxn ang="f700">
                <a:pos x="f955" y="f918"/>
              </a:cxn>
              <a:cxn ang="f700">
                <a:pos x="f954" y="f976"/>
              </a:cxn>
              <a:cxn ang="f700">
                <a:pos x="f977" y="f978"/>
              </a:cxn>
              <a:cxn ang="f700">
                <a:pos x="f979" y="f980"/>
              </a:cxn>
              <a:cxn ang="f700">
                <a:pos x="f981" y="f982"/>
              </a:cxn>
              <a:cxn ang="f700">
                <a:pos x="f950" y="f983"/>
              </a:cxn>
              <a:cxn ang="f700">
                <a:pos x="f984" y="f985"/>
              </a:cxn>
              <a:cxn ang="f700">
                <a:pos x="f986" y="f987"/>
              </a:cxn>
              <a:cxn ang="f700">
                <a:pos x="f984" y="f988"/>
              </a:cxn>
              <a:cxn ang="f700">
                <a:pos x="f950" y="f887"/>
              </a:cxn>
              <a:cxn ang="f700">
                <a:pos x="f989" y="f990"/>
              </a:cxn>
              <a:cxn ang="f700">
                <a:pos x="f979" y="f991"/>
              </a:cxn>
              <a:cxn ang="f700">
                <a:pos x="f992" y="f993"/>
              </a:cxn>
              <a:cxn ang="f700">
                <a:pos x="f952" y="f994"/>
              </a:cxn>
              <a:cxn ang="f700">
                <a:pos x="f954" y="f995"/>
              </a:cxn>
              <a:cxn ang="f700">
                <a:pos x="f851" y="f996"/>
              </a:cxn>
              <a:cxn ang="f700">
                <a:pos x="f851" y="f852"/>
              </a:cxn>
            </a:cxnLst>
            <a:rect l="f847" t="f850" r="f848" b="f849"/>
            <a:pathLst>
              <a:path w="1651000" h="27686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15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lnTo>
                  <a:pt x="f80" y="f81"/>
                </a:lnTo>
                <a:cubicBezTo>
                  <a:pt x="f82" y="f83"/>
                  <a:pt x="f84" y="f85"/>
                  <a:pt x="f86" y="f87"/>
                </a:cubicBezTo>
                <a:lnTo>
                  <a:pt x="f88" y="f89"/>
                </a:ln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20" y="f130"/>
                  <a:pt x="f131" y="f123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37" y="f142"/>
                </a:cubicBezTo>
                <a:cubicBezTo>
                  <a:pt x="f143" y="f144"/>
                  <a:pt x="f145" y="f146"/>
                  <a:pt x="f123" y="f147"/>
                </a:cubicBezTo>
                <a:cubicBezTo>
                  <a:pt x="f148" y="f149"/>
                  <a:pt x="f150" y="f151"/>
                  <a:pt x="f6" y="f152"/>
                </a:cubicBezTo>
                <a:cubicBezTo>
                  <a:pt x="f153" y="f154"/>
                  <a:pt x="f155" y="f156"/>
                  <a:pt x="f133" y="f157"/>
                </a:cubicBezTo>
                <a:cubicBezTo>
                  <a:pt x="f158" y="f159"/>
                  <a:pt x="f160" y="f161"/>
                  <a:pt x="f137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80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52" y="f194"/>
                  <a:pt x="f152" y="f194"/>
                </a:cubicBezTo>
                <a:cubicBezTo>
                  <a:pt x="f195" y="f196"/>
                  <a:pt x="f197" y="f198"/>
                  <a:pt x="f118" y="f199"/>
                </a:cubicBezTo>
                <a:cubicBezTo>
                  <a:pt x="f200" y="f201"/>
                  <a:pt x="f202" y="f203"/>
                  <a:pt x="f116" y="f204"/>
                </a:cubicBezTo>
                <a:cubicBezTo>
                  <a:pt x="f205" y="f206"/>
                  <a:pt x="f207" y="f208"/>
                  <a:pt x="f209" y="f210"/>
                </a:cubicBezTo>
                <a:lnTo>
                  <a:pt x="f211" y="f27"/>
                </a:ln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104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168" y="f20"/>
                </a:cubicBezTo>
                <a:cubicBezTo>
                  <a:pt x="f96" y="f233"/>
                  <a:pt x="f234" y="f235"/>
                  <a:pt x="f90" y="f236"/>
                </a:cubicBezTo>
                <a:cubicBezTo>
                  <a:pt x="f237" y="f8"/>
                  <a:pt x="f238" y="f239"/>
                  <a:pt x="f240" y="f8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78" y="f257"/>
                </a:cubicBezTo>
                <a:cubicBezTo>
                  <a:pt x="f258" y="f259"/>
                  <a:pt x="f260" y="f261"/>
                  <a:pt x="f60" y="f262"/>
                </a:cubicBezTo>
                <a:cubicBezTo>
                  <a:pt x="f263" y="f264"/>
                  <a:pt x="f265" y="f266"/>
                  <a:pt x="f267" y="f268"/>
                </a:cubicBezTo>
                <a:lnTo>
                  <a:pt x="f37" y="f5"/>
                </a:ln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28" y="f277"/>
                  <a:pt x="f278" y="f279"/>
                </a:cubicBezTo>
                <a:lnTo>
                  <a:pt x="f280" y="f262"/>
                </a:lnTo>
                <a:lnTo>
                  <a:pt x="f281" y="f282"/>
                </a:lnTo>
                <a:cubicBezTo>
                  <a:pt x="f283" y="f284"/>
                  <a:pt x="f285" y="f286"/>
                  <a:pt x="f287" y="f252"/>
                </a:cubicBezTo>
                <a:cubicBezTo>
                  <a:pt x="f288" y="f289"/>
                  <a:pt x="f290" y="f291"/>
                  <a:pt x="f292" y="f287"/>
                </a:cubicBezTo>
                <a:cubicBezTo>
                  <a:pt x="f293" y="f294"/>
                  <a:pt x="f295" y="f296"/>
                  <a:pt x="f297" y="f8"/>
                </a:cubicBezTo>
                <a:cubicBezTo>
                  <a:pt x="f298" y="f299"/>
                  <a:pt x="f300" y="f301"/>
                  <a:pt x="f257" y="f281"/>
                </a:cubicBezTo>
                <a:cubicBezTo>
                  <a:pt x="f302" y="f303"/>
                  <a:pt x="f304" y="f305"/>
                  <a:pt x="f274" y="f306"/>
                </a:cubicBezTo>
                <a:cubicBezTo>
                  <a:pt x="f307" y="f308"/>
                  <a:pt x="f5" y="f222"/>
                  <a:pt x="f5" y="f222"/>
                </a:cubicBezTo>
                <a:cubicBezTo>
                  <a:pt x="f309" y="f217"/>
                  <a:pt x="f270" y="f310"/>
                  <a:pt x="f268" y="f311"/>
                </a:cubicBezTo>
                <a:cubicBezTo>
                  <a:pt x="f312" y="f313"/>
                  <a:pt x="f314" y="f315"/>
                  <a:pt x="f262" y="f316"/>
                </a:cubicBezTo>
                <a:cubicBezTo>
                  <a:pt x="f317" y="f318"/>
                  <a:pt x="f319" y="f320"/>
                  <a:pt x="f282" y="f321"/>
                </a:cubicBezTo>
                <a:cubicBezTo>
                  <a:pt x="f322" y="f323"/>
                  <a:pt x="f324" y="f325"/>
                  <a:pt x="f252" y="f60"/>
                </a:cubicBezTo>
                <a:cubicBezTo>
                  <a:pt x="f326" y="f327"/>
                  <a:pt x="f292" y="f328"/>
                  <a:pt x="f246" y="f66"/>
                </a:cubicBezTo>
                <a:lnTo>
                  <a:pt x="f8" y="f191"/>
                </a:lnTo>
                <a:cubicBezTo>
                  <a:pt x="f329" y="f330"/>
                  <a:pt x="f331" y="f332"/>
                  <a:pt x="f281" y="f180"/>
                </a:cubicBezTo>
                <a:cubicBezTo>
                  <a:pt x="f333" y="f334"/>
                  <a:pt x="f236" y="f335"/>
                  <a:pt x="f280" y="f88"/>
                </a:cubicBezTo>
                <a:cubicBezTo>
                  <a:pt x="f336" y="f174"/>
                  <a:pt x="f337" y="f338"/>
                  <a:pt x="f233" y="f339"/>
                </a:cubicBezTo>
                <a:cubicBezTo>
                  <a:pt x="f340" y="f341"/>
                  <a:pt x="f342" y="f343"/>
                  <a:pt x="f306" y="f227"/>
                </a:cubicBezTo>
                <a:cubicBezTo>
                  <a:pt x="f344" y="f162"/>
                  <a:pt x="f345" y="f346"/>
                  <a:pt x="f347" y="f98"/>
                </a:cubicBezTo>
                <a:cubicBezTo>
                  <a:pt x="f348" y="f349"/>
                  <a:pt x="f350" y="f351"/>
                  <a:pt x="f273" y="f352"/>
                </a:cubicBezTo>
                <a:cubicBezTo>
                  <a:pt x="f353" y="f354"/>
                  <a:pt x="f355" y="f211"/>
                  <a:pt x="f356" y="f114"/>
                </a:cubicBezTo>
                <a:lnTo>
                  <a:pt x="f357" y="f358"/>
                </a:lnTo>
                <a:cubicBezTo>
                  <a:pt x="f359" y="f179"/>
                  <a:pt x="f360" y="f361"/>
                  <a:pt x="f356" y="f362"/>
                </a:cubicBezTo>
                <a:cubicBezTo>
                  <a:pt x="f363" y="f364"/>
                  <a:pt x="f365" y="f366"/>
                  <a:pt x="f273" y="f99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06" y="f77"/>
                </a:cubicBezTo>
                <a:cubicBezTo>
                  <a:pt x="f377" y="f378"/>
                  <a:pt x="f379" y="f380"/>
                  <a:pt x="f228" y="f381"/>
                </a:cubicBezTo>
                <a:cubicBezTo>
                  <a:pt x="f382" y="f383"/>
                  <a:pt x="f384" y="f385"/>
                  <a:pt x="f278" y="f386"/>
                </a:cubicBezTo>
                <a:cubicBezTo>
                  <a:pt x="f387" y="f388"/>
                  <a:pt x="f233" y="f389"/>
                  <a:pt x="f280" y="f390"/>
                </a:cubicBezTo>
                <a:cubicBezTo>
                  <a:pt x="f391" y="f392"/>
                  <a:pt x="f8" y="f393"/>
                  <a:pt x="f8" y="f394"/>
                </a:cubicBezTo>
                <a:lnTo>
                  <a:pt x="f8" y="f9"/>
                </a:lnTo>
                <a:close/>
              </a:path>
            </a:pathLst>
          </a:custGeom>
          <a:noFill/>
          <a:ln w="22229" cap="flat">
            <a:solidFill>
              <a:srgbClr val="FF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12" name="Connector: Elbow 189">
            <a:extLst>
              <a:ext uri="{FF2B5EF4-FFF2-40B4-BE49-F238E27FC236}">
                <a16:creationId xmlns:a16="http://schemas.microsoft.com/office/drawing/2014/main" id="{9478EBDF-C043-4CBB-B910-231646726736}"/>
              </a:ext>
            </a:extLst>
          </p:cNvPr>
          <p:cNvCxnSpPr>
            <a:stCxn id="110" idx="23"/>
            <a:endCxn id="96" idx="0"/>
          </p:cNvCxnSpPr>
          <p:nvPr/>
        </p:nvCxnSpPr>
        <p:spPr>
          <a:xfrm>
            <a:off x="10702486" y="4478509"/>
            <a:ext cx="666781" cy="1212330"/>
          </a:xfrm>
          <a:prstGeom prst="bentConnector2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13" name="TextBox 70">
            <a:extLst>
              <a:ext uri="{FF2B5EF4-FFF2-40B4-BE49-F238E27FC236}">
                <a16:creationId xmlns:a16="http://schemas.microsoft.com/office/drawing/2014/main" id="{B276D5CC-2B35-4BD3-B0FD-58539F625B43}"/>
              </a:ext>
            </a:extLst>
          </p:cNvPr>
          <p:cNvSpPr txBox="1"/>
          <p:nvPr/>
        </p:nvSpPr>
        <p:spPr>
          <a:xfrm>
            <a:off x="10709489" y="2186200"/>
            <a:ext cx="1319556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simple CA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2F281C0-27F2-45E7-BAB7-0E942C209B71}"/>
              </a:ext>
            </a:extLst>
          </p:cNvPr>
          <p:cNvCxnSpPr>
            <a:stCxn id="113" idx="1"/>
            <a:endCxn id="64" idx="0"/>
          </p:cNvCxnSpPr>
          <p:nvPr/>
        </p:nvCxnSpPr>
        <p:spPr>
          <a:xfrm rot="10800000" flipV="1">
            <a:off x="10025471" y="2340088"/>
            <a:ext cx="684018" cy="6092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F9115-FC1A-4D12-9A5E-6745449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26E-2C2E-4461-91D5-04925E3F948B}" type="datetime1">
              <a:rPr lang="en-US" smtClean="0"/>
              <a:t>1/14/2021</a:t>
            </a:fld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84C467-5E55-4355-9932-2E196747589B}"/>
              </a:ext>
            </a:extLst>
          </p:cNvPr>
          <p:cNvSpPr/>
          <p:nvPr/>
        </p:nvSpPr>
        <p:spPr>
          <a:xfrm>
            <a:off x="7768540" y="581524"/>
            <a:ext cx="689732" cy="5232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C1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4A0D2E6-07EF-4AD8-BAC1-F98BDD1ECC72}"/>
              </a:ext>
            </a:extLst>
          </p:cNvPr>
          <p:cNvSpPr/>
          <p:nvPr/>
        </p:nvSpPr>
        <p:spPr>
          <a:xfrm>
            <a:off x="8908492" y="581524"/>
            <a:ext cx="689732" cy="5232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C2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48A5A7-62F8-4B4A-9715-6EDB42365128}"/>
              </a:ext>
            </a:extLst>
          </p:cNvPr>
          <p:cNvSpPr/>
          <p:nvPr/>
        </p:nvSpPr>
        <p:spPr>
          <a:xfrm>
            <a:off x="10068208" y="591117"/>
            <a:ext cx="689732" cy="5232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C3</a:t>
            </a:r>
            <a:endParaRPr lang="en-US" dirty="0"/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8476D6C-D6D7-413E-8EB0-5861BD94EB21}"/>
              </a:ext>
            </a:extLst>
          </p:cNvPr>
          <p:cNvCxnSpPr>
            <a:stCxn id="36" idx="0"/>
            <a:endCxn id="38" idx="0"/>
          </p:cNvCxnSpPr>
          <p:nvPr/>
        </p:nvCxnSpPr>
        <p:spPr>
          <a:xfrm rot="16200000" flipH="1">
            <a:off x="9258443" y="-563514"/>
            <a:ext cx="9593" cy="2299668"/>
          </a:xfrm>
          <a:prstGeom prst="bentConnector3">
            <a:avLst>
              <a:gd name="adj1" fmla="val -2382988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EC9AC6-A2FD-4E54-984C-F5516C281D8B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>
            <a:off x="8458272" y="843134"/>
            <a:ext cx="4502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81F652-7B28-4959-9C5C-8E68B7C51F99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9598224" y="843134"/>
            <a:ext cx="469984" cy="95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D7CFCD1-3385-44ED-A356-958644FF0E75}"/>
              </a:ext>
            </a:extLst>
          </p:cNvPr>
          <p:cNvSpPr/>
          <p:nvPr/>
        </p:nvSpPr>
        <p:spPr>
          <a:xfrm>
            <a:off x="7608163" y="127877"/>
            <a:ext cx="3275860" cy="14523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2793D1-7B5A-4466-BA12-A466FE82A9DD}"/>
              </a:ext>
            </a:extLst>
          </p:cNvPr>
          <p:cNvSpPr txBox="1"/>
          <p:nvPr/>
        </p:nvSpPr>
        <p:spPr>
          <a:xfrm>
            <a:off x="7768540" y="1189058"/>
            <a:ext cx="304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Triadic associations memory</a:t>
            </a:r>
            <a:endParaRPr lang="en-US" dirty="0"/>
          </a:p>
        </p:txBody>
      </p:sp>
      <p:pic>
        <p:nvPicPr>
          <p:cNvPr id="44" name="Graphic 43" descr="Lightning bolt">
            <a:extLst>
              <a:ext uri="{FF2B5EF4-FFF2-40B4-BE49-F238E27FC236}">
                <a16:creationId xmlns:a16="http://schemas.microsoft.com/office/drawing/2014/main" id="{ECA52C34-C117-40E8-9BE1-B399E0A09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5319">
            <a:off x="8128186" y="401145"/>
            <a:ext cx="457200" cy="457200"/>
          </a:xfrm>
          <a:prstGeom prst="rect">
            <a:avLst/>
          </a:prstGeom>
        </p:spPr>
      </p:pic>
      <p:pic>
        <p:nvPicPr>
          <p:cNvPr id="45" name="Graphic 44" descr="Lightning bolt">
            <a:extLst>
              <a:ext uri="{FF2B5EF4-FFF2-40B4-BE49-F238E27FC236}">
                <a16:creationId xmlns:a16="http://schemas.microsoft.com/office/drawing/2014/main" id="{E33D98B7-C07D-4D79-BD08-81245AFE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5319">
            <a:off x="9251237" y="380478"/>
            <a:ext cx="457200" cy="457200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FA0EB9BE-404C-4667-8B09-AE98F6AC7492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Cell Assemblies set </a:t>
            </a:r>
            <a:r>
              <a:rPr lang="en-US" sz="3600" dirty="0">
                <a:solidFill>
                  <a:schemeClr val="bg1"/>
                </a:solidFill>
              </a:rPr>
              <a:t>and Topology</a:t>
            </a: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9DBC2A65-9E78-4CA8-A765-22C56692ED50}"/>
              </a:ext>
            </a:extLst>
          </p:cNvPr>
          <p:cNvSpPr/>
          <p:nvPr/>
        </p:nvSpPr>
        <p:spPr>
          <a:xfrm>
            <a:off x="8598805" y="6005255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id="{F8DFCC4C-29C6-4F7A-87AA-9EC255D07CEF}"/>
              </a:ext>
            </a:extLst>
          </p:cNvPr>
          <p:cNvSpPr/>
          <p:nvPr/>
        </p:nvSpPr>
        <p:spPr>
          <a:xfrm>
            <a:off x="9569301" y="6006348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636B3CCE-D353-4D1B-A9BA-3778388A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970" y="6108661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BCC89096-B85A-412D-ACF7-0454B950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73" y="6092722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5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D718874-D77B-40A0-A70A-1E5CB2AA5862}"/>
              </a:ext>
            </a:extLst>
          </p:cNvPr>
          <p:cNvSpPr/>
          <p:nvPr/>
        </p:nvSpPr>
        <p:spPr>
          <a:xfrm>
            <a:off x="5739154" y="3330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534302F-7DCA-4AA6-846D-8C50808601B2}"/>
              </a:ext>
            </a:extLst>
          </p:cNvPr>
          <p:cNvSpPr/>
          <p:nvPr/>
        </p:nvSpPr>
        <p:spPr>
          <a:xfrm>
            <a:off x="993812" y="3358147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C81BD9B-2106-412E-8640-9C76AED5A8A1}"/>
              </a:ext>
            </a:extLst>
          </p:cNvPr>
          <p:cNvSpPr/>
          <p:nvPr/>
        </p:nvSpPr>
        <p:spPr>
          <a:xfrm>
            <a:off x="2011712" y="2385774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6B80F17-1F01-46EC-AF14-7E8C05E941AC}"/>
              </a:ext>
            </a:extLst>
          </p:cNvPr>
          <p:cNvSpPr/>
          <p:nvPr/>
        </p:nvSpPr>
        <p:spPr>
          <a:xfrm>
            <a:off x="2589176" y="1230627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AEC61AC-D148-4217-B820-2A512B6CDA86}"/>
              </a:ext>
            </a:extLst>
          </p:cNvPr>
          <p:cNvSpPr/>
          <p:nvPr/>
        </p:nvSpPr>
        <p:spPr>
          <a:xfrm>
            <a:off x="4431121" y="2375970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49A86A2-66BC-407B-A61F-6605EBA3DDED}"/>
              </a:ext>
            </a:extLst>
          </p:cNvPr>
          <p:cNvSpPr/>
          <p:nvPr/>
        </p:nvSpPr>
        <p:spPr>
          <a:xfrm>
            <a:off x="3571914" y="2846391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109" name="Graphic 108" descr="Thermometer">
            <a:extLst>
              <a:ext uri="{FF2B5EF4-FFF2-40B4-BE49-F238E27FC236}">
                <a16:creationId xmlns:a16="http://schemas.microsoft.com/office/drawing/2014/main" id="{2DC21843-C288-4CC0-BEEC-1A205B2CD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4689" y="1273640"/>
            <a:ext cx="479396" cy="479396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38A30168-677A-4258-A10F-49C50D24F560}"/>
              </a:ext>
            </a:extLst>
          </p:cNvPr>
          <p:cNvSpPr/>
          <p:nvPr/>
        </p:nvSpPr>
        <p:spPr>
          <a:xfrm>
            <a:off x="4684444" y="4215827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0B1B15-DD78-4D53-A392-52D99984937B}"/>
              </a:ext>
            </a:extLst>
          </p:cNvPr>
          <p:cNvSpPr/>
          <p:nvPr/>
        </p:nvSpPr>
        <p:spPr>
          <a:xfrm>
            <a:off x="3354933" y="4215827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C1C4635-0DC1-4541-A29E-FE51363419A1}"/>
              </a:ext>
            </a:extLst>
          </p:cNvPr>
          <p:cNvSpPr/>
          <p:nvPr/>
        </p:nvSpPr>
        <p:spPr>
          <a:xfrm>
            <a:off x="2017509" y="4198563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1F92AEA-0CE8-4349-AD95-AC6CD1A906B8}"/>
              </a:ext>
            </a:extLst>
          </p:cNvPr>
          <p:cNvCxnSpPr>
            <a:cxnSpLocks/>
            <a:stCxn id="104" idx="2"/>
            <a:endCxn id="103" idx="0"/>
          </p:cNvCxnSpPr>
          <p:nvPr/>
        </p:nvCxnSpPr>
        <p:spPr>
          <a:xfrm flipH="1">
            <a:off x="2747904" y="1807235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29B05E3-456E-4F57-A800-6588FE1ACFDB}"/>
              </a:ext>
            </a:extLst>
          </p:cNvPr>
          <p:cNvCxnSpPr>
            <a:cxnSpLocks/>
            <a:stCxn id="104" idx="2"/>
            <a:endCxn id="107" idx="0"/>
          </p:cNvCxnSpPr>
          <p:nvPr/>
        </p:nvCxnSpPr>
        <p:spPr>
          <a:xfrm>
            <a:off x="3928799" y="1807235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E4A88641-F8A1-41AF-89E8-3AD3A22A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81" y="4981864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4" descr="3425 With Envy | Teaching Design | Christopher Simmons">
            <a:extLst>
              <a:ext uri="{FF2B5EF4-FFF2-40B4-BE49-F238E27FC236}">
                <a16:creationId xmlns:a16="http://schemas.microsoft.com/office/drawing/2014/main" id="{E80DACA4-18FF-4B17-A8B0-279D901E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0" y="5618712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DF8A015-57B0-4B72-A8D2-04A540168117}"/>
              </a:ext>
            </a:extLst>
          </p:cNvPr>
          <p:cNvCxnSpPr>
            <a:cxnSpLocks/>
            <a:stCxn id="103" idx="3"/>
            <a:endCxn id="108" idx="0"/>
          </p:cNvCxnSpPr>
          <p:nvPr/>
        </p:nvCxnSpPr>
        <p:spPr>
          <a:xfrm>
            <a:off x="3484095" y="2640856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69FD783-9DBD-44C8-BC1E-AAC99B999FF0}"/>
              </a:ext>
            </a:extLst>
          </p:cNvPr>
          <p:cNvCxnSpPr>
            <a:cxnSpLocks/>
            <a:stCxn id="107" idx="1"/>
            <a:endCxn id="108" idx="0"/>
          </p:cNvCxnSpPr>
          <p:nvPr/>
        </p:nvCxnSpPr>
        <p:spPr>
          <a:xfrm flipH="1">
            <a:off x="3945270" y="2631052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FB1F249-3F14-4350-BD3D-38B04D9EB8DF}"/>
              </a:ext>
            </a:extLst>
          </p:cNvPr>
          <p:cNvCxnSpPr>
            <a:cxnSpLocks/>
            <a:stCxn id="102" idx="0"/>
            <a:endCxn id="103" idx="1"/>
          </p:cNvCxnSpPr>
          <p:nvPr/>
        </p:nvCxnSpPr>
        <p:spPr>
          <a:xfrm flipV="1">
            <a:off x="1591687" y="2640856"/>
            <a:ext cx="420025" cy="717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81B4D7E-0AE5-4C95-A215-DB9FEB012EC9}"/>
              </a:ext>
            </a:extLst>
          </p:cNvPr>
          <p:cNvCxnSpPr>
            <a:cxnSpLocks/>
            <a:stCxn id="107" idx="3"/>
            <a:endCxn id="100" idx="0"/>
          </p:cNvCxnSpPr>
          <p:nvPr/>
        </p:nvCxnSpPr>
        <p:spPr>
          <a:xfrm>
            <a:off x="5833493" y="2631052"/>
            <a:ext cx="503536" cy="6997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77EDCF2-CBD4-4CC1-8FCA-5A4982B38E8A}"/>
              </a:ext>
            </a:extLst>
          </p:cNvPr>
          <p:cNvCxnSpPr>
            <a:cxnSpLocks/>
            <a:stCxn id="103" idx="2"/>
            <a:endCxn id="112" idx="0"/>
          </p:cNvCxnSpPr>
          <p:nvPr/>
        </p:nvCxnSpPr>
        <p:spPr>
          <a:xfrm flipH="1">
            <a:off x="2615384" y="2895938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E94B181-5767-4448-95A6-416B5A5E1632}"/>
              </a:ext>
            </a:extLst>
          </p:cNvPr>
          <p:cNvCxnSpPr>
            <a:cxnSpLocks/>
            <a:stCxn id="103" idx="2"/>
            <a:endCxn id="111" idx="0"/>
          </p:cNvCxnSpPr>
          <p:nvPr/>
        </p:nvCxnSpPr>
        <p:spPr>
          <a:xfrm>
            <a:off x="2747904" y="2895938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EE1AEFA-8C31-443D-9FDE-061816867508}"/>
              </a:ext>
            </a:extLst>
          </p:cNvPr>
          <p:cNvCxnSpPr>
            <a:cxnSpLocks/>
            <a:stCxn id="103" idx="2"/>
            <a:endCxn id="110" idx="0"/>
          </p:cNvCxnSpPr>
          <p:nvPr/>
        </p:nvCxnSpPr>
        <p:spPr>
          <a:xfrm>
            <a:off x="2747904" y="2895938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38C68B7-2213-469E-A97C-51619F7EADDE}"/>
              </a:ext>
            </a:extLst>
          </p:cNvPr>
          <p:cNvCxnSpPr>
            <a:cxnSpLocks/>
            <a:stCxn id="107" idx="2"/>
            <a:endCxn id="110" idx="0"/>
          </p:cNvCxnSpPr>
          <p:nvPr/>
        </p:nvCxnSpPr>
        <p:spPr>
          <a:xfrm>
            <a:off x="5132307" y="2886134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A25A289-5272-4200-B4E0-4166A9E075F6}"/>
              </a:ext>
            </a:extLst>
          </p:cNvPr>
          <p:cNvCxnSpPr>
            <a:cxnSpLocks/>
            <a:stCxn id="107" idx="2"/>
            <a:endCxn id="111" idx="0"/>
          </p:cNvCxnSpPr>
          <p:nvPr/>
        </p:nvCxnSpPr>
        <p:spPr>
          <a:xfrm flipH="1">
            <a:off x="3952808" y="2886134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FF0DD94-B5CC-49FC-92BD-3C32E99925B1}"/>
              </a:ext>
            </a:extLst>
          </p:cNvPr>
          <p:cNvCxnSpPr>
            <a:cxnSpLocks/>
            <a:stCxn id="107" idx="2"/>
            <a:endCxn id="112" idx="0"/>
          </p:cNvCxnSpPr>
          <p:nvPr/>
        </p:nvCxnSpPr>
        <p:spPr>
          <a:xfrm flipH="1">
            <a:off x="2615384" y="2886134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6B50298-0CEA-4400-A8F5-99F4A4A6CDA7}"/>
              </a:ext>
            </a:extLst>
          </p:cNvPr>
          <p:cNvCxnSpPr>
            <a:cxnSpLocks/>
          </p:cNvCxnSpPr>
          <p:nvPr/>
        </p:nvCxnSpPr>
        <p:spPr>
          <a:xfrm>
            <a:off x="1957674" y="5236946"/>
            <a:ext cx="4138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4F8902C-9507-4477-84FC-AA288C032B80}"/>
              </a:ext>
            </a:extLst>
          </p:cNvPr>
          <p:cNvCxnSpPr>
            <a:cxnSpLocks/>
          </p:cNvCxnSpPr>
          <p:nvPr/>
        </p:nvCxnSpPr>
        <p:spPr>
          <a:xfrm>
            <a:off x="1957674" y="5861360"/>
            <a:ext cx="41321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C10C8BA1-EFB0-4D32-B42F-97B0A0E43DC7}"/>
              </a:ext>
            </a:extLst>
          </p:cNvPr>
          <p:cNvSpPr txBox="1"/>
          <p:nvPr/>
        </p:nvSpPr>
        <p:spPr>
          <a:xfrm>
            <a:off x="2307246" y="4880049"/>
            <a:ext cx="8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0-24 °C</a:t>
            </a:r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4E61DEA-C382-4A63-8BBD-5C786B887DCF}"/>
              </a:ext>
            </a:extLst>
          </p:cNvPr>
          <p:cNvSpPr txBox="1"/>
          <p:nvPr/>
        </p:nvSpPr>
        <p:spPr>
          <a:xfrm>
            <a:off x="3614207" y="4875522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25-69 °C</a:t>
            </a:r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22DE5AB-83EA-491B-8130-4C818DF74339}"/>
              </a:ext>
            </a:extLst>
          </p:cNvPr>
          <p:cNvSpPr txBox="1"/>
          <p:nvPr/>
        </p:nvSpPr>
        <p:spPr>
          <a:xfrm>
            <a:off x="5032304" y="4891911"/>
            <a:ext cx="9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70-99 °C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4459C44-17F7-4537-A6BF-1CF89D376B52}"/>
              </a:ext>
            </a:extLst>
          </p:cNvPr>
          <p:cNvSpPr txBox="1"/>
          <p:nvPr/>
        </p:nvSpPr>
        <p:spPr>
          <a:xfrm>
            <a:off x="2358028" y="5492028"/>
            <a:ext cx="8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0-9 °C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35B2C3D-55EF-4E50-A3FF-A5984B0A5F53}"/>
              </a:ext>
            </a:extLst>
          </p:cNvPr>
          <p:cNvSpPr txBox="1"/>
          <p:nvPr/>
        </p:nvSpPr>
        <p:spPr>
          <a:xfrm>
            <a:off x="3604098" y="5496394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10-24 °C</a:t>
            </a:r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042C1C5-468B-496F-B563-0B818A3E52EF}"/>
              </a:ext>
            </a:extLst>
          </p:cNvPr>
          <p:cNvSpPr txBox="1"/>
          <p:nvPr/>
        </p:nvSpPr>
        <p:spPr>
          <a:xfrm>
            <a:off x="5034524" y="5495796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25-99 °C</a:t>
            </a: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7D62A5E-1D49-4C79-A2F0-87EAE82A68E9}"/>
              </a:ext>
            </a:extLst>
          </p:cNvPr>
          <p:cNvSpPr/>
          <p:nvPr/>
        </p:nvSpPr>
        <p:spPr>
          <a:xfrm>
            <a:off x="7768540" y="581524"/>
            <a:ext cx="689732" cy="5232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C1</a:t>
            </a: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E4E86A-F64A-4F5B-905B-8877E8F35BF0}"/>
              </a:ext>
            </a:extLst>
          </p:cNvPr>
          <p:cNvSpPr/>
          <p:nvPr/>
        </p:nvSpPr>
        <p:spPr>
          <a:xfrm>
            <a:off x="8908492" y="581524"/>
            <a:ext cx="689732" cy="5232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C2</a:t>
            </a:r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52BD793-75B9-4B41-B499-E6B259DEDC3E}"/>
              </a:ext>
            </a:extLst>
          </p:cNvPr>
          <p:cNvSpPr/>
          <p:nvPr/>
        </p:nvSpPr>
        <p:spPr>
          <a:xfrm>
            <a:off x="10068208" y="591117"/>
            <a:ext cx="689732" cy="5232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C3</a:t>
            </a:r>
            <a:endParaRPr lang="en-US" dirty="0"/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D68B1648-1A7A-4EAC-A5AB-4BF0A8015788}"/>
              </a:ext>
            </a:extLst>
          </p:cNvPr>
          <p:cNvCxnSpPr>
            <a:stCxn id="62" idx="0"/>
            <a:endCxn id="64" idx="0"/>
          </p:cNvCxnSpPr>
          <p:nvPr/>
        </p:nvCxnSpPr>
        <p:spPr>
          <a:xfrm rot="16200000" flipH="1">
            <a:off x="9258443" y="-563514"/>
            <a:ext cx="9593" cy="2299668"/>
          </a:xfrm>
          <a:prstGeom prst="bentConnector3">
            <a:avLst>
              <a:gd name="adj1" fmla="val -2382988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2DE122-E20B-4FB9-87F3-5F83D2FE90AB}"/>
              </a:ext>
            </a:extLst>
          </p:cNvPr>
          <p:cNvCxnSpPr>
            <a:stCxn id="62" idx="6"/>
            <a:endCxn id="63" idx="2"/>
          </p:cNvCxnSpPr>
          <p:nvPr/>
        </p:nvCxnSpPr>
        <p:spPr>
          <a:xfrm>
            <a:off x="8458272" y="843134"/>
            <a:ext cx="4502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7E2DA7-47AD-4AE8-8460-93EA2D224557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9598224" y="843134"/>
            <a:ext cx="469984" cy="95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BF1B66F-7E70-4D0D-AAC4-105B92FE245B}"/>
              </a:ext>
            </a:extLst>
          </p:cNvPr>
          <p:cNvSpPr/>
          <p:nvPr/>
        </p:nvSpPr>
        <p:spPr>
          <a:xfrm>
            <a:off x="7608163" y="127877"/>
            <a:ext cx="3275860" cy="14523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2ABDEBA-0920-44B9-8E81-E300272400EA}"/>
              </a:ext>
            </a:extLst>
          </p:cNvPr>
          <p:cNvSpPr txBox="1"/>
          <p:nvPr/>
        </p:nvSpPr>
        <p:spPr>
          <a:xfrm>
            <a:off x="7768540" y="1189058"/>
            <a:ext cx="304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Triadic associations memory</a:t>
            </a:r>
            <a:endParaRPr lang="en-US" dirty="0"/>
          </a:p>
        </p:txBody>
      </p:sp>
      <p:pic>
        <p:nvPicPr>
          <p:cNvPr id="7" name="Graphic 6" descr="Lightning bolt">
            <a:extLst>
              <a:ext uri="{FF2B5EF4-FFF2-40B4-BE49-F238E27FC236}">
                <a16:creationId xmlns:a16="http://schemas.microsoft.com/office/drawing/2014/main" id="{7EBEEEA0-D4A2-44E0-B55A-845EE5556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45319">
            <a:off x="8128186" y="401145"/>
            <a:ext cx="457200" cy="457200"/>
          </a:xfrm>
          <a:prstGeom prst="rect">
            <a:avLst/>
          </a:prstGeom>
        </p:spPr>
      </p:pic>
      <p:pic>
        <p:nvPicPr>
          <p:cNvPr id="177" name="Graphic 176" descr="Lightning bolt">
            <a:extLst>
              <a:ext uri="{FF2B5EF4-FFF2-40B4-BE49-F238E27FC236}">
                <a16:creationId xmlns:a16="http://schemas.microsoft.com/office/drawing/2014/main" id="{8FD1532B-88B7-48D4-A8DF-1009A2C43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45319">
            <a:off x="9251237" y="380478"/>
            <a:ext cx="457200" cy="457200"/>
          </a:xfrm>
          <a:prstGeom prst="rect">
            <a:avLst/>
          </a:prstGeom>
        </p:spPr>
      </p:pic>
      <p:sp>
        <p:nvSpPr>
          <p:cNvPr id="182" name="Oval 3">
            <a:extLst>
              <a:ext uri="{FF2B5EF4-FFF2-40B4-BE49-F238E27FC236}">
                <a16:creationId xmlns:a16="http://schemas.microsoft.com/office/drawing/2014/main" id="{8CFECDE9-CCE4-4B17-9C07-E5B5626C81B6}"/>
              </a:ext>
            </a:extLst>
          </p:cNvPr>
          <p:cNvSpPr/>
          <p:nvPr/>
        </p:nvSpPr>
        <p:spPr>
          <a:xfrm>
            <a:off x="7643440" y="2227101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3" name="Oval 10">
            <a:extLst>
              <a:ext uri="{FF2B5EF4-FFF2-40B4-BE49-F238E27FC236}">
                <a16:creationId xmlns:a16="http://schemas.microsoft.com/office/drawing/2014/main" id="{FD09CD91-AF17-45A6-848A-0E9D6BEECB8F}"/>
              </a:ext>
            </a:extLst>
          </p:cNvPr>
          <p:cNvSpPr/>
          <p:nvPr/>
        </p:nvSpPr>
        <p:spPr>
          <a:xfrm>
            <a:off x="10054091" y="3726772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184" name="Oval 11">
            <a:extLst>
              <a:ext uri="{FF2B5EF4-FFF2-40B4-BE49-F238E27FC236}">
                <a16:creationId xmlns:a16="http://schemas.microsoft.com/office/drawing/2014/main" id="{12A5BF07-A0CB-4C09-A70C-8DAF237EADC0}"/>
              </a:ext>
            </a:extLst>
          </p:cNvPr>
          <p:cNvSpPr/>
          <p:nvPr/>
        </p:nvSpPr>
        <p:spPr>
          <a:xfrm>
            <a:off x="8550022" y="3337320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185" name="Oval 12">
            <a:extLst>
              <a:ext uri="{FF2B5EF4-FFF2-40B4-BE49-F238E27FC236}">
                <a16:creationId xmlns:a16="http://schemas.microsoft.com/office/drawing/2014/main" id="{528BF63A-AB21-40BF-A5A8-FF32A84CA4D9}"/>
              </a:ext>
            </a:extLst>
          </p:cNvPr>
          <p:cNvSpPr/>
          <p:nvPr/>
        </p:nvSpPr>
        <p:spPr>
          <a:xfrm>
            <a:off x="7755838" y="3726800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0AFBC4D8-75F1-4706-88AD-4D4CD8919372}"/>
              </a:ext>
            </a:extLst>
          </p:cNvPr>
          <p:cNvSpPr/>
          <p:nvPr/>
        </p:nvSpPr>
        <p:spPr>
          <a:xfrm>
            <a:off x="9551364" y="2949384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187" name="TextBox 14">
            <a:extLst>
              <a:ext uri="{FF2B5EF4-FFF2-40B4-BE49-F238E27FC236}">
                <a16:creationId xmlns:a16="http://schemas.microsoft.com/office/drawing/2014/main" id="{6E5DF8D1-619F-426D-BB17-E99359BDFCDF}"/>
              </a:ext>
            </a:extLst>
          </p:cNvPr>
          <p:cNvSpPr txBox="1"/>
          <p:nvPr/>
        </p:nvSpPr>
        <p:spPr>
          <a:xfrm>
            <a:off x="8410356" y="1847936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8" name="Oval 117">
            <a:extLst>
              <a:ext uri="{FF2B5EF4-FFF2-40B4-BE49-F238E27FC236}">
                <a16:creationId xmlns:a16="http://schemas.microsoft.com/office/drawing/2014/main" id="{E8724B63-808A-4419-9FCF-CD210C376421}"/>
              </a:ext>
            </a:extLst>
          </p:cNvPr>
          <p:cNvSpPr/>
          <p:nvPr/>
        </p:nvSpPr>
        <p:spPr>
          <a:xfrm>
            <a:off x="8090271" y="4169954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189" name="Oval 120">
            <a:extLst>
              <a:ext uri="{FF2B5EF4-FFF2-40B4-BE49-F238E27FC236}">
                <a16:creationId xmlns:a16="http://schemas.microsoft.com/office/drawing/2014/main" id="{10618960-4701-41F4-AC81-D9E8009BA1A1}"/>
              </a:ext>
            </a:extLst>
          </p:cNvPr>
          <p:cNvSpPr/>
          <p:nvPr/>
        </p:nvSpPr>
        <p:spPr>
          <a:xfrm>
            <a:off x="8570614" y="2461316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190" name="TextBox 70">
            <a:extLst>
              <a:ext uri="{FF2B5EF4-FFF2-40B4-BE49-F238E27FC236}">
                <a16:creationId xmlns:a16="http://schemas.microsoft.com/office/drawing/2014/main" id="{D8E05501-A780-4268-B5C0-58DCB00886D4}"/>
              </a:ext>
            </a:extLst>
          </p:cNvPr>
          <p:cNvSpPr txBox="1"/>
          <p:nvPr/>
        </p:nvSpPr>
        <p:spPr>
          <a:xfrm>
            <a:off x="10563681" y="5690839"/>
            <a:ext cx="1611172" cy="523219"/>
          </a:xfrm>
          <a:prstGeom prst="rect">
            <a:avLst/>
          </a:prstGeom>
          <a:noFill/>
          <a:ln w="9528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compound CA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(hot-coffee-85°C)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1" name="Flowchart: Connector 37">
            <a:extLst>
              <a:ext uri="{FF2B5EF4-FFF2-40B4-BE49-F238E27FC236}">
                <a16:creationId xmlns:a16="http://schemas.microsoft.com/office/drawing/2014/main" id="{4CEFD67B-2ADC-4B59-A796-F0BC46A0640E}"/>
              </a:ext>
            </a:extLst>
          </p:cNvPr>
          <p:cNvSpPr/>
          <p:nvPr/>
        </p:nvSpPr>
        <p:spPr>
          <a:xfrm>
            <a:off x="9690370" y="4956942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192" name="Straight Arrow Connector 127">
            <a:extLst>
              <a:ext uri="{FF2B5EF4-FFF2-40B4-BE49-F238E27FC236}">
                <a16:creationId xmlns:a16="http://schemas.microsoft.com/office/drawing/2014/main" id="{F65F0B52-D632-4457-8C23-8E741A3BE569}"/>
              </a:ext>
            </a:extLst>
          </p:cNvPr>
          <p:cNvCxnSpPr>
            <a:stCxn id="186" idx="6"/>
            <a:endCxn id="183" idx="0"/>
          </p:cNvCxnSpPr>
          <p:nvPr/>
        </p:nvCxnSpPr>
        <p:spPr>
          <a:xfrm>
            <a:off x="10360715" y="3396542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93" name="Straight Arrow Connector 133">
            <a:extLst>
              <a:ext uri="{FF2B5EF4-FFF2-40B4-BE49-F238E27FC236}">
                <a16:creationId xmlns:a16="http://schemas.microsoft.com/office/drawing/2014/main" id="{EFF3B196-1080-44A9-AB4A-548991513880}"/>
              </a:ext>
            </a:extLst>
          </p:cNvPr>
          <p:cNvCxnSpPr>
            <a:stCxn id="191" idx="1"/>
            <a:endCxn id="183" idx="2"/>
          </p:cNvCxnSpPr>
          <p:nvPr/>
        </p:nvCxnSpPr>
        <p:spPr>
          <a:xfrm flipV="1">
            <a:off x="10273437" y="4250650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94" name="Straight Arrow Connector 161">
            <a:extLst>
              <a:ext uri="{FF2B5EF4-FFF2-40B4-BE49-F238E27FC236}">
                <a16:creationId xmlns:a16="http://schemas.microsoft.com/office/drawing/2014/main" id="{E8B157BF-4B80-4674-974B-64C3DAECD1C7}"/>
              </a:ext>
            </a:extLst>
          </p:cNvPr>
          <p:cNvCxnSpPr>
            <a:stCxn id="186" idx="2"/>
            <a:endCxn id="191" idx="0"/>
          </p:cNvCxnSpPr>
          <p:nvPr/>
        </p:nvCxnSpPr>
        <p:spPr>
          <a:xfrm flipH="1">
            <a:off x="9981904" y="3473262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95" name="Freeform: Shape 175">
            <a:extLst>
              <a:ext uri="{FF2B5EF4-FFF2-40B4-BE49-F238E27FC236}">
                <a16:creationId xmlns:a16="http://schemas.microsoft.com/office/drawing/2014/main" id="{EB3EBCDA-8AAB-4CDB-9337-F07D3C244639}"/>
              </a:ext>
            </a:extLst>
          </p:cNvPr>
          <p:cNvSpPr/>
          <p:nvPr/>
        </p:nvSpPr>
        <p:spPr>
          <a:xfrm>
            <a:off x="9479838" y="2624308"/>
            <a:ext cx="1621880" cy="2768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1000"/>
              <a:gd name="f7" fmla="val 2768600"/>
              <a:gd name="f8" fmla="val 190500"/>
              <a:gd name="f9" fmla="val 2590800"/>
              <a:gd name="f10" fmla="val 198967"/>
              <a:gd name="f11" fmla="val 2620433"/>
              <a:gd name="f12" fmla="val 197773"/>
              <a:gd name="f13" fmla="val 2654775"/>
              <a:gd name="f14" fmla="val 215900"/>
              <a:gd name="f15" fmla="val 2679700"/>
              <a:gd name="f16" fmla="val 233855"/>
              <a:gd name="f17" fmla="val 2704388"/>
              <a:gd name="f18" fmla="val 263140"/>
              <a:gd name="f19" fmla="val 2720847"/>
              <a:gd name="f20" fmla="val 292100"/>
              <a:gd name="f21" fmla="val 2730500"/>
              <a:gd name="f22" fmla="val 412659"/>
              <a:gd name="f23" fmla="val 2770686"/>
              <a:gd name="f24" fmla="val 341636"/>
              <a:gd name="f25" fmla="val 2753476"/>
              <a:gd name="f26" fmla="val 508000"/>
              <a:gd name="f27" fmla="val 558800"/>
              <a:gd name="f28" fmla="val 2764367"/>
              <a:gd name="f29" fmla="val 609871"/>
              <a:gd name="f30" fmla="val 2762637"/>
              <a:gd name="f31" fmla="val 660400"/>
              <a:gd name="f32" fmla="val 2755900"/>
              <a:gd name="f33" fmla="val 673670"/>
              <a:gd name="f34" fmla="val 2754131"/>
              <a:gd name="f35" fmla="val 688047"/>
              <a:gd name="f36" fmla="val 2751563"/>
              <a:gd name="f37" fmla="val 698500"/>
              <a:gd name="f38" fmla="val 2743200"/>
              <a:gd name="f39" fmla="val 710419"/>
              <a:gd name="f40" fmla="val 2733665"/>
              <a:gd name="f41" fmla="val 713107"/>
              <a:gd name="f42" fmla="val 2715893"/>
              <a:gd name="f43" fmla="val 723900"/>
              <a:gd name="f44" fmla="val 2705100"/>
              <a:gd name="f45" fmla="val 734693"/>
              <a:gd name="f46" fmla="val 2694307"/>
              <a:gd name="f47" fmla="val 750274"/>
              <a:gd name="f48" fmla="val 2689471"/>
              <a:gd name="f49" fmla="val 762000"/>
              <a:gd name="f50" fmla="val 825421"/>
              <a:gd name="f51" fmla="val 2626849"/>
              <a:gd name="f52" fmla="val 771243"/>
              <a:gd name="f53" fmla="val 2651219"/>
              <a:gd name="f54" fmla="val 838200"/>
              <a:gd name="f55" fmla="val 2628900"/>
              <a:gd name="f56" fmla="val 905933"/>
              <a:gd name="f57" fmla="val 2527300"/>
              <a:gd name="f58" fmla="val 817033"/>
              <a:gd name="f59" fmla="val 2650067"/>
              <a:gd name="f60" fmla="val 901700"/>
              <a:gd name="f61" fmla="val 2565400"/>
              <a:gd name="f62" fmla="val 926319"/>
              <a:gd name="f63" fmla="val 2540781"/>
              <a:gd name="f64" fmla="val 929471"/>
              <a:gd name="f65" fmla="val 2520188"/>
              <a:gd name="f66" fmla="val 939800"/>
              <a:gd name="f67" fmla="val 2489200"/>
              <a:gd name="f68" fmla="val 944033"/>
              <a:gd name="f69" fmla="val 2434167"/>
              <a:gd name="f70" fmla="val 943892"/>
              <a:gd name="f71" fmla="val 2378620"/>
              <a:gd name="f72" fmla="val 952500"/>
              <a:gd name="f73" fmla="val 2324100"/>
              <a:gd name="f74" fmla="val 956676"/>
              <a:gd name="f75" fmla="val 2297654"/>
              <a:gd name="f76" fmla="val 969433"/>
              <a:gd name="f77" fmla="val 2273300"/>
              <a:gd name="f78" fmla="val 977900"/>
              <a:gd name="f79" fmla="val 2247900"/>
              <a:gd name="f80" fmla="val 1003300"/>
              <a:gd name="f81" fmla="val 2171700"/>
              <a:gd name="f82" fmla="val 1007533"/>
              <a:gd name="f83" fmla="val 2159000"/>
              <a:gd name="f84" fmla="val 1008574"/>
              <a:gd name="f85" fmla="val 2144739"/>
              <a:gd name="f86" fmla="val 1016000"/>
              <a:gd name="f87" fmla="val 2133600"/>
              <a:gd name="f88" fmla="val 1066800"/>
              <a:gd name="f89" fmla="val 2057400"/>
              <a:gd name="f90" fmla="val 1117600"/>
              <a:gd name="f91" fmla="val 1981200"/>
              <a:gd name="f92" fmla="val 1126067"/>
              <a:gd name="f93" fmla="val 1968500"/>
              <a:gd name="f94" fmla="val 1130300"/>
              <a:gd name="f95" fmla="val 1951567"/>
              <a:gd name="f96" fmla="val 1143000"/>
              <a:gd name="f97" fmla="val 1943100"/>
              <a:gd name="f98" fmla="val 1219200"/>
              <a:gd name="f99" fmla="val 1892300"/>
              <a:gd name="f100" fmla="val 1227667"/>
              <a:gd name="f101" fmla="val 1879600"/>
              <a:gd name="f102" fmla="val 1232681"/>
              <a:gd name="f103" fmla="val 1863735"/>
              <a:gd name="f104" fmla="val 1244600"/>
              <a:gd name="f105" fmla="val 1854200"/>
              <a:gd name="f106" fmla="val 1255053"/>
              <a:gd name="f107" fmla="val 1845837"/>
              <a:gd name="f108" fmla="val 1270998"/>
              <a:gd name="f109" fmla="val 1848001"/>
              <a:gd name="f110" fmla="val 1282700"/>
              <a:gd name="f111" fmla="val 1841500"/>
              <a:gd name="f112" fmla="val 1309385"/>
              <a:gd name="f113" fmla="val 1826675"/>
              <a:gd name="f114" fmla="val 1333500"/>
              <a:gd name="f115" fmla="val 1807633"/>
              <a:gd name="f116" fmla="val 1358900"/>
              <a:gd name="f117" fmla="val 1790700"/>
              <a:gd name="f118" fmla="val 1397000"/>
              <a:gd name="f119" fmla="val 1765300"/>
              <a:gd name="f120" fmla="val 1435100"/>
              <a:gd name="f121" fmla="val 1739900"/>
              <a:gd name="f122" fmla="val 1468967"/>
              <a:gd name="f123" fmla="val 1638300"/>
              <a:gd name="f124" fmla="val 1418167"/>
              <a:gd name="f125" fmla="val 1756833"/>
              <a:gd name="f126" fmla="val 1485900"/>
              <a:gd name="f127" fmla="val 1689100"/>
              <a:gd name="f128" fmla="val 1553633"/>
              <a:gd name="f129" fmla="val 1621367"/>
              <a:gd name="f130" fmla="val 1672167"/>
              <a:gd name="f131" fmla="val 1536700"/>
              <a:gd name="f132" fmla="val 1540933"/>
              <a:gd name="f133" fmla="val 1625600"/>
              <a:gd name="f134" fmla="val 1542899"/>
              <a:gd name="f135" fmla="val 1611902"/>
              <a:gd name="f136" fmla="val 1549400"/>
              <a:gd name="f137" fmla="val 1600200"/>
              <a:gd name="f138" fmla="val 1564225"/>
              <a:gd name="f139" fmla="val 1573515"/>
              <a:gd name="f140" fmla="val 1590547"/>
              <a:gd name="f141" fmla="val 1552960"/>
              <a:gd name="f142" fmla="val 1524000"/>
              <a:gd name="f143" fmla="val 1632122"/>
              <a:gd name="f144" fmla="val 1428235"/>
              <a:gd name="f145" fmla="val 1589061"/>
              <a:gd name="f146" fmla="val 1546277"/>
              <a:gd name="f147" fmla="val 1447800"/>
              <a:gd name="f148" fmla="val 1644287"/>
              <a:gd name="f149" fmla="val 1435826"/>
              <a:gd name="f150" fmla="val 1646767"/>
              <a:gd name="f151" fmla="val 1422400"/>
              <a:gd name="f152" fmla="val 1409700"/>
              <a:gd name="f153" fmla="val 1647755"/>
              <a:gd name="f154" fmla="val 1374008"/>
              <a:gd name="f155" fmla="val 1650032"/>
              <a:gd name="f156" fmla="val 1280765"/>
              <a:gd name="f157" fmla="val 1231900"/>
              <a:gd name="f158" fmla="val 1618774"/>
              <a:gd name="f159" fmla="val 1218248"/>
              <a:gd name="f160" fmla="val 1609971"/>
              <a:gd name="f161" fmla="val 1205526"/>
              <a:gd name="f162" fmla="val 1193800"/>
              <a:gd name="f163" fmla="val 1588702"/>
              <a:gd name="f164" fmla="val 1180002"/>
              <a:gd name="f165" fmla="val 1574800"/>
              <a:gd name="f166" fmla="val 1168400"/>
              <a:gd name="f167" fmla="val 1562100"/>
              <a:gd name="f168" fmla="val 1155700"/>
              <a:gd name="f169" fmla="val 1531903"/>
              <a:gd name="f170" fmla="val 1065108"/>
              <a:gd name="f171" fmla="val 1574721"/>
              <a:gd name="f172" fmla="val 1174632"/>
              <a:gd name="f173" fmla="val 1511300"/>
              <a:gd name="f174" fmla="val 1079500"/>
              <a:gd name="f175" fmla="val 1503874"/>
              <a:gd name="f176" fmla="val 1068361"/>
              <a:gd name="f177" fmla="val 1504587"/>
              <a:gd name="f178" fmla="val 1053374"/>
              <a:gd name="f179" fmla="val 1498600"/>
              <a:gd name="f180" fmla="val 1041400"/>
              <a:gd name="f181" fmla="val 1491774"/>
              <a:gd name="f182" fmla="val 1027748"/>
              <a:gd name="f183" fmla="val 1480026"/>
              <a:gd name="f184" fmla="val 1016952"/>
              <a:gd name="f185" fmla="val 1473200"/>
              <a:gd name="f186" fmla="val 1467213"/>
              <a:gd name="f187" fmla="val 991326"/>
              <a:gd name="f188" fmla="val 1467001"/>
              <a:gd name="f189" fmla="val 976902"/>
              <a:gd name="f190" fmla="val 1460500"/>
              <a:gd name="f191" fmla="val 965200"/>
              <a:gd name="f192" fmla="val 1445675"/>
              <a:gd name="f193" fmla="val 938515"/>
              <a:gd name="f194" fmla="val 889000"/>
              <a:gd name="f195" fmla="val 1405467"/>
              <a:gd name="f196" fmla="val 842433"/>
              <a:gd name="f197" fmla="val 1403180"/>
              <a:gd name="f198" fmla="val 795649"/>
              <a:gd name="f199" fmla="val 749300"/>
              <a:gd name="f200" fmla="val 1392735"/>
              <a:gd name="f201" fmla="val 717311"/>
              <a:gd name="f202" fmla="val 1366920"/>
              <a:gd name="f203" fmla="val 646361"/>
              <a:gd name="f204" fmla="val 622300"/>
              <a:gd name="f205" fmla="val 1354667"/>
              <a:gd name="f206" fmla="val 609600"/>
              <a:gd name="f207" fmla="val 1357339"/>
              <a:gd name="f208" fmla="val 591626"/>
              <a:gd name="f209" fmla="val 1346200"/>
              <a:gd name="f210" fmla="val 584200"/>
              <a:gd name="f211" fmla="val 1308100"/>
              <a:gd name="f212" fmla="val 1303867"/>
              <a:gd name="f213" fmla="val 546100"/>
              <a:gd name="f214" fmla="val 1301901"/>
              <a:gd name="f215" fmla="val 532402"/>
              <a:gd name="f216" fmla="val 1295400"/>
              <a:gd name="f217" fmla="val 520700"/>
              <a:gd name="f218" fmla="val 1280575"/>
              <a:gd name="f219" fmla="val 494015"/>
              <a:gd name="f220" fmla="val 1254253"/>
              <a:gd name="f221" fmla="val 473460"/>
              <a:gd name="f222" fmla="val 444500"/>
              <a:gd name="f223" fmla="val 1222247"/>
              <a:gd name="f224" fmla="val 377440"/>
              <a:gd name="f225" fmla="val 1239326"/>
              <a:gd name="f226" fmla="val 417539"/>
              <a:gd name="f227" fmla="val 1181100"/>
              <a:gd name="f228" fmla="val 330200"/>
              <a:gd name="f229" fmla="val 1172633"/>
              <a:gd name="f230" fmla="val 317500"/>
              <a:gd name="f231" fmla="val 1166493"/>
              <a:gd name="f232" fmla="val 302893"/>
              <a:gd name="f233" fmla="val 279400"/>
              <a:gd name="f234" fmla="val 1129098"/>
              <a:gd name="f235" fmla="val 267798"/>
              <a:gd name="f236" fmla="val 254000"/>
              <a:gd name="f237" fmla="val 1064683"/>
              <a:gd name="f238" fmla="val 1123950"/>
              <a:gd name="f239" fmla="val 237067"/>
              <a:gd name="f240" fmla="val 1054100"/>
              <a:gd name="f241" fmla="val 1045633"/>
              <a:gd name="f242" fmla="val 177800"/>
              <a:gd name="f243" fmla="val 1039493"/>
              <a:gd name="f244" fmla="val 163193"/>
              <a:gd name="f245" fmla="val 1028700"/>
              <a:gd name="f246" fmla="val 152400"/>
              <a:gd name="f247" fmla="val 1017907"/>
              <a:gd name="f248" fmla="val 141607"/>
              <a:gd name="f249" fmla="val 1000135"/>
              <a:gd name="f250" fmla="val 138919"/>
              <a:gd name="f251" fmla="val 990600"/>
              <a:gd name="f252" fmla="val 127000"/>
              <a:gd name="f253" fmla="val 982237"/>
              <a:gd name="f254" fmla="val 116547"/>
              <a:gd name="f255" fmla="val 988793"/>
              <a:gd name="f256" fmla="val 96681"/>
              <a:gd name="f257" fmla="val 88900"/>
              <a:gd name="f258" fmla="val 956113"/>
              <a:gd name="f259" fmla="val 73338"/>
              <a:gd name="f260" fmla="val 925647"/>
              <a:gd name="f261" fmla="val 75474"/>
              <a:gd name="f262" fmla="val 63500"/>
              <a:gd name="f263" fmla="val 860243"/>
              <a:gd name="f264" fmla="val 42772"/>
              <a:gd name="f265" fmla="val 821780"/>
              <a:gd name="f266" fmla="val 20547"/>
              <a:gd name="f267" fmla="val 774700"/>
              <a:gd name="f268" fmla="val 12700"/>
              <a:gd name="f269" fmla="val 637046"/>
              <a:gd name="f270" fmla="val 3234"/>
              <a:gd name="f271" fmla="val 470930"/>
              <a:gd name="f272" fmla="val 2917"/>
              <a:gd name="f273" fmla="val 381000"/>
              <a:gd name="f274" fmla="val 25400"/>
              <a:gd name="f275" fmla="val 355025"/>
              <a:gd name="f276" fmla="val 31894"/>
              <a:gd name="f277" fmla="val 42333"/>
              <a:gd name="f278" fmla="val 304800"/>
              <a:gd name="f279" fmla="val 50800"/>
              <a:gd name="f280" fmla="val 266700"/>
              <a:gd name="f281" fmla="val 228600"/>
              <a:gd name="f282" fmla="val 76200"/>
              <a:gd name="f283" fmla="val 155807"/>
              <a:gd name="f284" fmla="val 185389"/>
              <a:gd name="f285" fmla="val 252734"/>
              <a:gd name="f286" fmla="val 56893"/>
              <a:gd name="f287" fmla="val 165100"/>
              <a:gd name="f288" fmla="val 153181"/>
              <a:gd name="f289" fmla="val 136535"/>
              <a:gd name="f290" fmla="val 150493"/>
              <a:gd name="f291" fmla="val 154307"/>
              <a:gd name="f292" fmla="val 139700"/>
              <a:gd name="f293" fmla="val 128907"/>
              <a:gd name="f294" fmla="val 175893"/>
              <a:gd name="f295" fmla="val 114300"/>
              <a:gd name="f296" fmla="val 182033"/>
              <a:gd name="f297" fmla="val 101600"/>
              <a:gd name="f298" fmla="val 97367"/>
              <a:gd name="f299" fmla="val 203200"/>
              <a:gd name="f300" fmla="val 95401"/>
              <a:gd name="f301" fmla="val 216898"/>
              <a:gd name="f302" fmla="val 39521"/>
              <a:gd name="f303" fmla="val 317481"/>
              <a:gd name="f304" fmla="val 43874"/>
              <a:gd name="f305" fmla="val 275163"/>
              <a:gd name="f306" fmla="val 342900"/>
              <a:gd name="f307" fmla="val 16215"/>
              <a:gd name="f308" fmla="val 376579"/>
              <a:gd name="f309" fmla="val 4233"/>
              <a:gd name="f310" fmla="val 597372"/>
              <a:gd name="f311" fmla="val 673100"/>
              <a:gd name="f312" fmla="val 23622"/>
              <a:gd name="f313" fmla="val 760473"/>
              <a:gd name="f314" fmla="val 34254"/>
              <a:gd name="f315" fmla="val 728908"/>
              <a:gd name="f316" fmla="val 787400"/>
              <a:gd name="f317" fmla="val 69487"/>
              <a:gd name="f318" fmla="val 799374"/>
              <a:gd name="f319" fmla="val 69699"/>
              <a:gd name="f320" fmla="val 813798"/>
              <a:gd name="f321" fmla="val 825500"/>
              <a:gd name="f322" fmla="val 91025"/>
              <a:gd name="f323" fmla="val 852185"/>
              <a:gd name="f324" fmla="val 110067"/>
              <a:gd name="f325" fmla="val 876300"/>
              <a:gd name="f326" fmla="val 135467"/>
              <a:gd name="f327" fmla="val 914400"/>
              <a:gd name="f328" fmla="val 931333"/>
              <a:gd name="f329" fmla="val 200829"/>
              <a:gd name="f330" fmla="val 996188"/>
              <a:gd name="f331" fmla="val 203981"/>
              <a:gd name="f332" fmla="val 1016781"/>
              <a:gd name="f333" fmla="val 239393"/>
              <a:gd name="f334" fmla="val 1052193"/>
              <a:gd name="f335" fmla="val 1058333"/>
              <a:gd name="f336" fmla="val 270933"/>
              <a:gd name="f337" fmla="val 273413"/>
              <a:gd name="f338" fmla="val 1092926"/>
              <a:gd name="f339" fmla="val 1104900"/>
              <a:gd name="f340" fmla="val 297081"/>
              <a:gd name="f341" fmla="val 1140263"/>
              <a:gd name="f342" fmla="val 314813"/>
              <a:gd name="f343" fmla="val 1153013"/>
              <a:gd name="f344" fmla="val 347133"/>
              <a:gd name="f345" fmla="val 349613"/>
              <a:gd name="f346" fmla="val 1207226"/>
              <a:gd name="f347" fmla="val 355600"/>
              <a:gd name="f348" fmla="val 362426"/>
              <a:gd name="f349" fmla="val 1232852"/>
              <a:gd name="f350" fmla="val 374801"/>
              <a:gd name="f351" fmla="val 1243352"/>
              <a:gd name="f352" fmla="val 1257300"/>
              <a:gd name="f353" fmla="val 391874"/>
              <a:gd name="f354" fmla="val 1281766"/>
              <a:gd name="f355" fmla="val 397933"/>
              <a:gd name="f356" fmla="val 406400"/>
              <a:gd name="f357" fmla="val 419100"/>
              <a:gd name="f358" fmla="val 1371600"/>
              <a:gd name="f359" fmla="val 414867"/>
              <a:gd name="f360" fmla="val 413449"/>
              <a:gd name="f361" fmla="val 1625725"/>
              <a:gd name="f362" fmla="val 1752600"/>
              <a:gd name="f363" fmla="val 405591"/>
              <a:gd name="f364" fmla="val 1767158"/>
              <a:gd name="f365" fmla="val 385807"/>
              <a:gd name="f366" fmla="val 1873071"/>
              <a:gd name="f367" fmla="val 377753"/>
              <a:gd name="f368" fmla="val 1905287"/>
              <a:gd name="f369" fmla="val 372533"/>
              <a:gd name="f370" fmla="val 1917700"/>
              <a:gd name="f371" fmla="val 368300"/>
              <a:gd name="f372" fmla="val 1930400"/>
              <a:gd name="f373" fmla="val 360044"/>
              <a:gd name="f374" fmla="val 2120284"/>
              <a:gd name="f375" fmla="val 378305"/>
              <a:gd name="f376" fmla="val 2149381"/>
              <a:gd name="f377" fmla="val 339222"/>
              <a:gd name="f378" fmla="val 2286172"/>
              <a:gd name="f379" fmla="val 336187"/>
              <a:gd name="f380" fmla="val 2299426"/>
              <a:gd name="f381" fmla="val 2311400"/>
              <a:gd name="f382" fmla="val 323374"/>
              <a:gd name="f383" fmla="val 2325052"/>
              <a:gd name="f384" fmla="val 316719"/>
              <a:gd name="f385" fmla="val 2339965"/>
              <a:gd name="f386" fmla="val 2349500"/>
              <a:gd name="f387" fmla="val 294347"/>
              <a:gd name="f388" fmla="val 2357863"/>
              <a:gd name="f389" fmla="val 2357967"/>
              <a:gd name="f390" fmla="val 2362200"/>
              <a:gd name="f391" fmla="val 241016"/>
              <a:gd name="f392" fmla="val 2400727"/>
              <a:gd name="f393" fmla="val 2462020"/>
              <a:gd name="f394" fmla="val 2514600"/>
              <a:gd name="f395" fmla="+- 0 0 -90"/>
              <a:gd name="f396" fmla="*/ f3 1 1651000"/>
              <a:gd name="f397" fmla="*/ f4 1 2768600"/>
              <a:gd name="f398" fmla="+- f7 0 f5"/>
              <a:gd name="f399" fmla="+- f6 0 f5"/>
              <a:gd name="f400" fmla="*/ f395 f0 1"/>
              <a:gd name="f401" fmla="*/ f399 1 1651000"/>
              <a:gd name="f402" fmla="*/ f398 1 2768600"/>
              <a:gd name="f403" fmla="*/ 190500 f399 1"/>
              <a:gd name="f404" fmla="*/ 2590800 f398 1"/>
              <a:gd name="f405" fmla="*/ 215900 f399 1"/>
              <a:gd name="f406" fmla="*/ 2679700 f398 1"/>
              <a:gd name="f407" fmla="*/ 292100 f399 1"/>
              <a:gd name="f408" fmla="*/ 2730500 f398 1"/>
              <a:gd name="f409" fmla="*/ 508000 f399 1"/>
              <a:gd name="f410" fmla="*/ 2768600 f398 1"/>
              <a:gd name="f411" fmla="*/ 660400 f399 1"/>
              <a:gd name="f412" fmla="*/ 2755900 f398 1"/>
              <a:gd name="f413" fmla="*/ 698500 f399 1"/>
              <a:gd name="f414" fmla="*/ 2743200 f398 1"/>
              <a:gd name="f415" fmla="*/ 723900 f399 1"/>
              <a:gd name="f416" fmla="*/ 2705100 f398 1"/>
              <a:gd name="f417" fmla="*/ 762000 f399 1"/>
              <a:gd name="f418" fmla="*/ 838200 f399 1"/>
              <a:gd name="f419" fmla="*/ 2628900 f398 1"/>
              <a:gd name="f420" fmla="*/ 901700 f399 1"/>
              <a:gd name="f421" fmla="*/ 2565400 f398 1"/>
              <a:gd name="f422" fmla="*/ 939800 f399 1"/>
              <a:gd name="f423" fmla="*/ 2489200 f398 1"/>
              <a:gd name="f424" fmla="*/ 952500 f399 1"/>
              <a:gd name="f425" fmla="*/ 2324100 f398 1"/>
              <a:gd name="f426" fmla="*/ 977900 f399 1"/>
              <a:gd name="f427" fmla="*/ 2247900 f398 1"/>
              <a:gd name="f428" fmla="*/ 1003300 f399 1"/>
              <a:gd name="f429" fmla="*/ 2171700 f398 1"/>
              <a:gd name="f430" fmla="*/ 1016000 f399 1"/>
              <a:gd name="f431" fmla="*/ 2133600 f398 1"/>
              <a:gd name="f432" fmla="*/ 1066800 f399 1"/>
              <a:gd name="f433" fmla="*/ 2057400 f398 1"/>
              <a:gd name="f434" fmla="*/ 1117600 f399 1"/>
              <a:gd name="f435" fmla="*/ 1981200 f398 1"/>
              <a:gd name="f436" fmla="*/ 1143000 f399 1"/>
              <a:gd name="f437" fmla="*/ 1943100 f398 1"/>
              <a:gd name="f438" fmla="*/ 1219200 f399 1"/>
              <a:gd name="f439" fmla="*/ 1892300 f398 1"/>
              <a:gd name="f440" fmla="*/ 1244600 f399 1"/>
              <a:gd name="f441" fmla="*/ 1854200 f398 1"/>
              <a:gd name="f442" fmla="*/ 1282700 f399 1"/>
              <a:gd name="f443" fmla="*/ 1841500 f398 1"/>
              <a:gd name="f444" fmla="*/ 1358900 f399 1"/>
              <a:gd name="f445" fmla="*/ 1790700 f398 1"/>
              <a:gd name="f446" fmla="*/ 1397000 f399 1"/>
              <a:gd name="f447" fmla="*/ 1765300 f398 1"/>
              <a:gd name="f448" fmla="*/ 1435100 f399 1"/>
              <a:gd name="f449" fmla="*/ 1739900 f398 1"/>
              <a:gd name="f450" fmla="*/ 1485900 f399 1"/>
              <a:gd name="f451" fmla="*/ 1689100 f398 1"/>
              <a:gd name="f452" fmla="*/ 1536700 f399 1"/>
              <a:gd name="f453" fmla="*/ 1638300 f398 1"/>
              <a:gd name="f454" fmla="*/ 1549400 f399 1"/>
              <a:gd name="f455" fmla="*/ 1600200 f398 1"/>
              <a:gd name="f456" fmla="*/ 1600200 f399 1"/>
              <a:gd name="f457" fmla="*/ 1524000 f398 1"/>
              <a:gd name="f458" fmla="*/ 1638300 f399 1"/>
              <a:gd name="f459" fmla="*/ 1447800 f398 1"/>
              <a:gd name="f460" fmla="*/ 1651000 f399 1"/>
              <a:gd name="f461" fmla="*/ 1409700 f398 1"/>
              <a:gd name="f462" fmla="*/ 1625600 f399 1"/>
              <a:gd name="f463" fmla="*/ 1231900 f398 1"/>
              <a:gd name="f464" fmla="*/ 1193800 f398 1"/>
              <a:gd name="f465" fmla="*/ 1562100 f399 1"/>
              <a:gd name="f466" fmla="*/ 1155700 f398 1"/>
              <a:gd name="f467" fmla="*/ 1511300 f399 1"/>
              <a:gd name="f468" fmla="*/ 1079500 f398 1"/>
              <a:gd name="f469" fmla="*/ 1498600 f399 1"/>
              <a:gd name="f470" fmla="*/ 1041400 f398 1"/>
              <a:gd name="f471" fmla="*/ 1473200 f399 1"/>
              <a:gd name="f472" fmla="*/ 1003300 f398 1"/>
              <a:gd name="f473" fmla="*/ 1460500 f399 1"/>
              <a:gd name="f474" fmla="*/ 965200 f398 1"/>
              <a:gd name="f475" fmla="*/ 1409700 f399 1"/>
              <a:gd name="f476" fmla="*/ 889000 f398 1"/>
              <a:gd name="f477" fmla="*/ 749300 f398 1"/>
              <a:gd name="f478" fmla="*/ 622300 f398 1"/>
              <a:gd name="f479" fmla="*/ 1346200 f399 1"/>
              <a:gd name="f480" fmla="*/ 584200 f398 1"/>
              <a:gd name="f481" fmla="*/ 1308100 f399 1"/>
              <a:gd name="f482" fmla="*/ 558800 f398 1"/>
              <a:gd name="f483" fmla="*/ 1295400 f399 1"/>
              <a:gd name="f484" fmla="*/ 520700 f398 1"/>
              <a:gd name="f485" fmla="*/ 444500 f398 1"/>
              <a:gd name="f486" fmla="*/ 1181100 f399 1"/>
              <a:gd name="f487" fmla="*/ 330200 f398 1"/>
              <a:gd name="f488" fmla="*/ 1155700 f399 1"/>
              <a:gd name="f489" fmla="*/ 292100 f398 1"/>
              <a:gd name="f490" fmla="*/ 254000 f398 1"/>
              <a:gd name="f491" fmla="*/ 1054100 f399 1"/>
              <a:gd name="f492" fmla="*/ 190500 f398 1"/>
              <a:gd name="f493" fmla="*/ 1028700 f399 1"/>
              <a:gd name="f494" fmla="*/ 152400 f398 1"/>
              <a:gd name="f495" fmla="*/ 990600 f399 1"/>
              <a:gd name="f496" fmla="*/ 127000 f398 1"/>
              <a:gd name="f497" fmla="*/ 88900 f398 1"/>
              <a:gd name="f498" fmla="*/ 63500 f398 1"/>
              <a:gd name="f499" fmla="*/ 774700 f399 1"/>
              <a:gd name="f500" fmla="*/ 12700 f398 1"/>
              <a:gd name="f501" fmla="*/ 0 f398 1"/>
              <a:gd name="f502" fmla="*/ 381000 f399 1"/>
              <a:gd name="f503" fmla="*/ 25400 f398 1"/>
              <a:gd name="f504" fmla="*/ 304800 f399 1"/>
              <a:gd name="f505" fmla="*/ 50800 f398 1"/>
              <a:gd name="f506" fmla="*/ 266700 f399 1"/>
              <a:gd name="f507" fmla="*/ 228600 f399 1"/>
              <a:gd name="f508" fmla="*/ 76200 f398 1"/>
              <a:gd name="f509" fmla="*/ 165100 f399 1"/>
              <a:gd name="f510" fmla="*/ 139700 f399 1"/>
              <a:gd name="f511" fmla="*/ 165100 f398 1"/>
              <a:gd name="f512" fmla="*/ 101600 f399 1"/>
              <a:gd name="f513" fmla="*/ 88900 f399 1"/>
              <a:gd name="f514" fmla="*/ 228600 f398 1"/>
              <a:gd name="f515" fmla="*/ 25400 f399 1"/>
              <a:gd name="f516" fmla="*/ 342900 f398 1"/>
              <a:gd name="f517" fmla="*/ 0 f399 1"/>
              <a:gd name="f518" fmla="*/ 12700 f399 1"/>
              <a:gd name="f519" fmla="*/ 673100 f398 1"/>
              <a:gd name="f520" fmla="*/ 63500 f399 1"/>
              <a:gd name="f521" fmla="*/ 787400 f398 1"/>
              <a:gd name="f522" fmla="*/ 76200 f399 1"/>
              <a:gd name="f523" fmla="*/ 825500 f398 1"/>
              <a:gd name="f524" fmla="*/ 127000 f399 1"/>
              <a:gd name="f525" fmla="*/ 901700 f398 1"/>
              <a:gd name="f526" fmla="*/ 152400 f399 1"/>
              <a:gd name="f527" fmla="*/ 939800 f398 1"/>
              <a:gd name="f528" fmla="*/ 1066800 f398 1"/>
              <a:gd name="f529" fmla="*/ 279400 f399 1"/>
              <a:gd name="f530" fmla="*/ 1104900 f398 1"/>
              <a:gd name="f531" fmla="*/ 342900 f399 1"/>
              <a:gd name="f532" fmla="*/ 1181100 f398 1"/>
              <a:gd name="f533" fmla="*/ 355600 f399 1"/>
              <a:gd name="f534" fmla="*/ 1219200 f398 1"/>
              <a:gd name="f535" fmla="*/ 1257300 f398 1"/>
              <a:gd name="f536" fmla="*/ 406400 f399 1"/>
              <a:gd name="f537" fmla="*/ 1333500 f398 1"/>
              <a:gd name="f538" fmla="*/ 419100 f399 1"/>
              <a:gd name="f539" fmla="*/ 1371600 f398 1"/>
              <a:gd name="f540" fmla="*/ 1752600 f398 1"/>
              <a:gd name="f541" fmla="*/ 368300 f399 1"/>
              <a:gd name="f542" fmla="*/ 1930400 f398 1"/>
              <a:gd name="f543" fmla="*/ 2273300 f398 1"/>
              <a:gd name="f544" fmla="*/ 330200 f399 1"/>
              <a:gd name="f545" fmla="*/ 2311400 f398 1"/>
              <a:gd name="f546" fmla="*/ 2349500 f398 1"/>
              <a:gd name="f547" fmla="*/ 2362200 f398 1"/>
              <a:gd name="f548" fmla="*/ 2514600 f398 1"/>
              <a:gd name="f549" fmla="*/ f400 1 f2"/>
              <a:gd name="f550" fmla="*/ f403 1 1651000"/>
              <a:gd name="f551" fmla="*/ f404 1 2768600"/>
              <a:gd name="f552" fmla="*/ f405 1 1651000"/>
              <a:gd name="f553" fmla="*/ f406 1 2768600"/>
              <a:gd name="f554" fmla="*/ f407 1 1651000"/>
              <a:gd name="f555" fmla="*/ f408 1 2768600"/>
              <a:gd name="f556" fmla="*/ f409 1 1651000"/>
              <a:gd name="f557" fmla="*/ f410 1 2768600"/>
              <a:gd name="f558" fmla="*/ f411 1 1651000"/>
              <a:gd name="f559" fmla="*/ f412 1 2768600"/>
              <a:gd name="f560" fmla="*/ f413 1 1651000"/>
              <a:gd name="f561" fmla="*/ f414 1 2768600"/>
              <a:gd name="f562" fmla="*/ f415 1 1651000"/>
              <a:gd name="f563" fmla="*/ f416 1 2768600"/>
              <a:gd name="f564" fmla="*/ f417 1 1651000"/>
              <a:gd name="f565" fmla="*/ f418 1 1651000"/>
              <a:gd name="f566" fmla="*/ f419 1 2768600"/>
              <a:gd name="f567" fmla="*/ f420 1 1651000"/>
              <a:gd name="f568" fmla="*/ f421 1 2768600"/>
              <a:gd name="f569" fmla="*/ f422 1 1651000"/>
              <a:gd name="f570" fmla="*/ f423 1 2768600"/>
              <a:gd name="f571" fmla="*/ f424 1 1651000"/>
              <a:gd name="f572" fmla="*/ f425 1 2768600"/>
              <a:gd name="f573" fmla="*/ f426 1 1651000"/>
              <a:gd name="f574" fmla="*/ f427 1 2768600"/>
              <a:gd name="f575" fmla="*/ f428 1 1651000"/>
              <a:gd name="f576" fmla="*/ f429 1 2768600"/>
              <a:gd name="f577" fmla="*/ f430 1 1651000"/>
              <a:gd name="f578" fmla="*/ f431 1 2768600"/>
              <a:gd name="f579" fmla="*/ f432 1 1651000"/>
              <a:gd name="f580" fmla="*/ f433 1 2768600"/>
              <a:gd name="f581" fmla="*/ f434 1 1651000"/>
              <a:gd name="f582" fmla="*/ f435 1 2768600"/>
              <a:gd name="f583" fmla="*/ f436 1 1651000"/>
              <a:gd name="f584" fmla="*/ f437 1 2768600"/>
              <a:gd name="f585" fmla="*/ f438 1 1651000"/>
              <a:gd name="f586" fmla="*/ f439 1 2768600"/>
              <a:gd name="f587" fmla="*/ f440 1 1651000"/>
              <a:gd name="f588" fmla="*/ f441 1 2768600"/>
              <a:gd name="f589" fmla="*/ f442 1 1651000"/>
              <a:gd name="f590" fmla="*/ f443 1 2768600"/>
              <a:gd name="f591" fmla="*/ f444 1 1651000"/>
              <a:gd name="f592" fmla="*/ f445 1 2768600"/>
              <a:gd name="f593" fmla="*/ f446 1 1651000"/>
              <a:gd name="f594" fmla="*/ f447 1 2768600"/>
              <a:gd name="f595" fmla="*/ f448 1 1651000"/>
              <a:gd name="f596" fmla="*/ f449 1 2768600"/>
              <a:gd name="f597" fmla="*/ f450 1 1651000"/>
              <a:gd name="f598" fmla="*/ f451 1 2768600"/>
              <a:gd name="f599" fmla="*/ f452 1 1651000"/>
              <a:gd name="f600" fmla="*/ f453 1 2768600"/>
              <a:gd name="f601" fmla="*/ f454 1 1651000"/>
              <a:gd name="f602" fmla="*/ f455 1 2768600"/>
              <a:gd name="f603" fmla="*/ f456 1 1651000"/>
              <a:gd name="f604" fmla="*/ f457 1 2768600"/>
              <a:gd name="f605" fmla="*/ f458 1 1651000"/>
              <a:gd name="f606" fmla="*/ f459 1 2768600"/>
              <a:gd name="f607" fmla="*/ f460 1 1651000"/>
              <a:gd name="f608" fmla="*/ f461 1 2768600"/>
              <a:gd name="f609" fmla="*/ f462 1 1651000"/>
              <a:gd name="f610" fmla="*/ f463 1 2768600"/>
              <a:gd name="f611" fmla="*/ f464 1 2768600"/>
              <a:gd name="f612" fmla="*/ f465 1 1651000"/>
              <a:gd name="f613" fmla="*/ f466 1 2768600"/>
              <a:gd name="f614" fmla="*/ f467 1 1651000"/>
              <a:gd name="f615" fmla="*/ f468 1 2768600"/>
              <a:gd name="f616" fmla="*/ f469 1 1651000"/>
              <a:gd name="f617" fmla="*/ f470 1 2768600"/>
              <a:gd name="f618" fmla="*/ f471 1 1651000"/>
              <a:gd name="f619" fmla="*/ f472 1 2768600"/>
              <a:gd name="f620" fmla="*/ f473 1 1651000"/>
              <a:gd name="f621" fmla="*/ f474 1 2768600"/>
              <a:gd name="f622" fmla="*/ f475 1 1651000"/>
              <a:gd name="f623" fmla="*/ f476 1 2768600"/>
              <a:gd name="f624" fmla="*/ f477 1 2768600"/>
              <a:gd name="f625" fmla="*/ f478 1 2768600"/>
              <a:gd name="f626" fmla="*/ f479 1 1651000"/>
              <a:gd name="f627" fmla="*/ f480 1 2768600"/>
              <a:gd name="f628" fmla="*/ f481 1 1651000"/>
              <a:gd name="f629" fmla="*/ f482 1 2768600"/>
              <a:gd name="f630" fmla="*/ f483 1 1651000"/>
              <a:gd name="f631" fmla="*/ f484 1 2768600"/>
              <a:gd name="f632" fmla="*/ f485 1 2768600"/>
              <a:gd name="f633" fmla="*/ f486 1 1651000"/>
              <a:gd name="f634" fmla="*/ f487 1 2768600"/>
              <a:gd name="f635" fmla="*/ f488 1 1651000"/>
              <a:gd name="f636" fmla="*/ f489 1 2768600"/>
              <a:gd name="f637" fmla="*/ f490 1 2768600"/>
              <a:gd name="f638" fmla="*/ f491 1 1651000"/>
              <a:gd name="f639" fmla="*/ f492 1 2768600"/>
              <a:gd name="f640" fmla="*/ f493 1 1651000"/>
              <a:gd name="f641" fmla="*/ f494 1 2768600"/>
              <a:gd name="f642" fmla="*/ f495 1 1651000"/>
              <a:gd name="f643" fmla="*/ f496 1 2768600"/>
              <a:gd name="f644" fmla="*/ f497 1 2768600"/>
              <a:gd name="f645" fmla="*/ f498 1 2768600"/>
              <a:gd name="f646" fmla="*/ f499 1 1651000"/>
              <a:gd name="f647" fmla="*/ f500 1 2768600"/>
              <a:gd name="f648" fmla="*/ f501 1 2768600"/>
              <a:gd name="f649" fmla="*/ f502 1 1651000"/>
              <a:gd name="f650" fmla="*/ f503 1 2768600"/>
              <a:gd name="f651" fmla="*/ f504 1 1651000"/>
              <a:gd name="f652" fmla="*/ f505 1 2768600"/>
              <a:gd name="f653" fmla="*/ f506 1 1651000"/>
              <a:gd name="f654" fmla="*/ f507 1 1651000"/>
              <a:gd name="f655" fmla="*/ f508 1 2768600"/>
              <a:gd name="f656" fmla="*/ f509 1 1651000"/>
              <a:gd name="f657" fmla="*/ f510 1 1651000"/>
              <a:gd name="f658" fmla="*/ f511 1 2768600"/>
              <a:gd name="f659" fmla="*/ f512 1 1651000"/>
              <a:gd name="f660" fmla="*/ f513 1 1651000"/>
              <a:gd name="f661" fmla="*/ f514 1 2768600"/>
              <a:gd name="f662" fmla="*/ f515 1 1651000"/>
              <a:gd name="f663" fmla="*/ f516 1 2768600"/>
              <a:gd name="f664" fmla="*/ f517 1 1651000"/>
              <a:gd name="f665" fmla="*/ f518 1 1651000"/>
              <a:gd name="f666" fmla="*/ f519 1 2768600"/>
              <a:gd name="f667" fmla="*/ f520 1 1651000"/>
              <a:gd name="f668" fmla="*/ f521 1 2768600"/>
              <a:gd name="f669" fmla="*/ f522 1 1651000"/>
              <a:gd name="f670" fmla="*/ f523 1 2768600"/>
              <a:gd name="f671" fmla="*/ f524 1 1651000"/>
              <a:gd name="f672" fmla="*/ f525 1 2768600"/>
              <a:gd name="f673" fmla="*/ f526 1 1651000"/>
              <a:gd name="f674" fmla="*/ f527 1 2768600"/>
              <a:gd name="f675" fmla="*/ f528 1 2768600"/>
              <a:gd name="f676" fmla="*/ f529 1 1651000"/>
              <a:gd name="f677" fmla="*/ f530 1 2768600"/>
              <a:gd name="f678" fmla="*/ f531 1 1651000"/>
              <a:gd name="f679" fmla="*/ f532 1 2768600"/>
              <a:gd name="f680" fmla="*/ f533 1 1651000"/>
              <a:gd name="f681" fmla="*/ f534 1 2768600"/>
              <a:gd name="f682" fmla="*/ f535 1 2768600"/>
              <a:gd name="f683" fmla="*/ f536 1 1651000"/>
              <a:gd name="f684" fmla="*/ f537 1 2768600"/>
              <a:gd name="f685" fmla="*/ f538 1 1651000"/>
              <a:gd name="f686" fmla="*/ f539 1 2768600"/>
              <a:gd name="f687" fmla="*/ f540 1 2768600"/>
              <a:gd name="f688" fmla="*/ f541 1 1651000"/>
              <a:gd name="f689" fmla="*/ f542 1 2768600"/>
              <a:gd name="f690" fmla="*/ f543 1 2768600"/>
              <a:gd name="f691" fmla="*/ f544 1 1651000"/>
              <a:gd name="f692" fmla="*/ f545 1 2768600"/>
              <a:gd name="f693" fmla="*/ f546 1 2768600"/>
              <a:gd name="f694" fmla="*/ f547 1 2768600"/>
              <a:gd name="f695" fmla="*/ f548 1 2768600"/>
              <a:gd name="f696" fmla="*/ f5 1 f401"/>
              <a:gd name="f697" fmla="*/ f6 1 f401"/>
              <a:gd name="f698" fmla="*/ f5 1 f402"/>
              <a:gd name="f699" fmla="*/ f7 1 f402"/>
              <a:gd name="f700" fmla="+- f549 0 f1"/>
              <a:gd name="f701" fmla="*/ f550 1 f401"/>
              <a:gd name="f702" fmla="*/ f551 1 f402"/>
              <a:gd name="f703" fmla="*/ f552 1 f401"/>
              <a:gd name="f704" fmla="*/ f553 1 f402"/>
              <a:gd name="f705" fmla="*/ f554 1 f401"/>
              <a:gd name="f706" fmla="*/ f555 1 f402"/>
              <a:gd name="f707" fmla="*/ f556 1 f401"/>
              <a:gd name="f708" fmla="*/ f557 1 f402"/>
              <a:gd name="f709" fmla="*/ f558 1 f401"/>
              <a:gd name="f710" fmla="*/ f559 1 f402"/>
              <a:gd name="f711" fmla="*/ f560 1 f401"/>
              <a:gd name="f712" fmla="*/ f561 1 f402"/>
              <a:gd name="f713" fmla="*/ f562 1 f401"/>
              <a:gd name="f714" fmla="*/ f563 1 f402"/>
              <a:gd name="f715" fmla="*/ f564 1 f401"/>
              <a:gd name="f716" fmla="*/ f565 1 f401"/>
              <a:gd name="f717" fmla="*/ f566 1 f402"/>
              <a:gd name="f718" fmla="*/ f567 1 f401"/>
              <a:gd name="f719" fmla="*/ f568 1 f402"/>
              <a:gd name="f720" fmla="*/ f569 1 f401"/>
              <a:gd name="f721" fmla="*/ f570 1 f402"/>
              <a:gd name="f722" fmla="*/ f571 1 f401"/>
              <a:gd name="f723" fmla="*/ f572 1 f402"/>
              <a:gd name="f724" fmla="*/ f573 1 f401"/>
              <a:gd name="f725" fmla="*/ f574 1 f402"/>
              <a:gd name="f726" fmla="*/ f575 1 f401"/>
              <a:gd name="f727" fmla="*/ f576 1 f402"/>
              <a:gd name="f728" fmla="*/ f577 1 f401"/>
              <a:gd name="f729" fmla="*/ f578 1 f402"/>
              <a:gd name="f730" fmla="*/ f579 1 f401"/>
              <a:gd name="f731" fmla="*/ f580 1 f402"/>
              <a:gd name="f732" fmla="*/ f581 1 f401"/>
              <a:gd name="f733" fmla="*/ f582 1 f402"/>
              <a:gd name="f734" fmla="*/ f583 1 f401"/>
              <a:gd name="f735" fmla="*/ f584 1 f402"/>
              <a:gd name="f736" fmla="*/ f585 1 f401"/>
              <a:gd name="f737" fmla="*/ f586 1 f402"/>
              <a:gd name="f738" fmla="*/ f587 1 f401"/>
              <a:gd name="f739" fmla="*/ f588 1 f402"/>
              <a:gd name="f740" fmla="*/ f589 1 f401"/>
              <a:gd name="f741" fmla="*/ f590 1 f402"/>
              <a:gd name="f742" fmla="*/ f591 1 f401"/>
              <a:gd name="f743" fmla="*/ f592 1 f402"/>
              <a:gd name="f744" fmla="*/ f593 1 f401"/>
              <a:gd name="f745" fmla="*/ f594 1 f402"/>
              <a:gd name="f746" fmla="*/ f595 1 f401"/>
              <a:gd name="f747" fmla="*/ f596 1 f402"/>
              <a:gd name="f748" fmla="*/ f597 1 f401"/>
              <a:gd name="f749" fmla="*/ f598 1 f402"/>
              <a:gd name="f750" fmla="*/ f599 1 f401"/>
              <a:gd name="f751" fmla="*/ f600 1 f402"/>
              <a:gd name="f752" fmla="*/ f601 1 f401"/>
              <a:gd name="f753" fmla="*/ f602 1 f402"/>
              <a:gd name="f754" fmla="*/ f603 1 f401"/>
              <a:gd name="f755" fmla="*/ f604 1 f402"/>
              <a:gd name="f756" fmla="*/ f605 1 f401"/>
              <a:gd name="f757" fmla="*/ f606 1 f402"/>
              <a:gd name="f758" fmla="*/ f607 1 f401"/>
              <a:gd name="f759" fmla="*/ f608 1 f402"/>
              <a:gd name="f760" fmla="*/ f609 1 f401"/>
              <a:gd name="f761" fmla="*/ f610 1 f402"/>
              <a:gd name="f762" fmla="*/ f611 1 f402"/>
              <a:gd name="f763" fmla="*/ f612 1 f401"/>
              <a:gd name="f764" fmla="*/ f613 1 f402"/>
              <a:gd name="f765" fmla="*/ f614 1 f401"/>
              <a:gd name="f766" fmla="*/ f615 1 f402"/>
              <a:gd name="f767" fmla="*/ f616 1 f401"/>
              <a:gd name="f768" fmla="*/ f617 1 f402"/>
              <a:gd name="f769" fmla="*/ f618 1 f401"/>
              <a:gd name="f770" fmla="*/ f619 1 f402"/>
              <a:gd name="f771" fmla="*/ f620 1 f401"/>
              <a:gd name="f772" fmla="*/ f621 1 f402"/>
              <a:gd name="f773" fmla="*/ f622 1 f401"/>
              <a:gd name="f774" fmla="*/ f623 1 f402"/>
              <a:gd name="f775" fmla="*/ f624 1 f402"/>
              <a:gd name="f776" fmla="*/ f625 1 f402"/>
              <a:gd name="f777" fmla="*/ f626 1 f401"/>
              <a:gd name="f778" fmla="*/ f627 1 f402"/>
              <a:gd name="f779" fmla="*/ f628 1 f401"/>
              <a:gd name="f780" fmla="*/ f629 1 f402"/>
              <a:gd name="f781" fmla="*/ f630 1 f401"/>
              <a:gd name="f782" fmla="*/ f631 1 f402"/>
              <a:gd name="f783" fmla="*/ f632 1 f402"/>
              <a:gd name="f784" fmla="*/ f633 1 f401"/>
              <a:gd name="f785" fmla="*/ f634 1 f402"/>
              <a:gd name="f786" fmla="*/ f635 1 f401"/>
              <a:gd name="f787" fmla="*/ f636 1 f402"/>
              <a:gd name="f788" fmla="*/ f637 1 f402"/>
              <a:gd name="f789" fmla="*/ f638 1 f401"/>
              <a:gd name="f790" fmla="*/ f639 1 f402"/>
              <a:gd name="f791" fmla="*/ f640 1 f401"/>
              <a:gd name="f792" fmla="*/ f641 1 f402"/>
              <a:gd name="f793" fmla="*/ f642 1 f401"/>
              <a:gd name="f794" fmla="*/ f643 1 f402"/>
              <a:gd name="f795" fmla="*/ f644 1 f402"/>
              <a:gd name="f796" fmla="*/ f645 1 f402"/>
              <a:gd name="f797" fmla="*/ f646 1 f401"/>
              <a:gd name="f798" fmla="*/ f647 1 f402"/>
              <a:gd name="f799" fmla="*/ f648 1 f402"/>
              <a:gd name="f800" fmla="*/ f649 1 f401"/>
              <a:gd name="f801" fmla="*/ f650 1 f402"/>
              <a:gd name="f802" fmla="*/ f651 1 f401"/>
              <a:gd name="f803" fmla="*/ f652 1 f402"/>
              <a:gd name="f804" fmla="*/ f653 1 f401"/>
              <a:gd name="f805" fmla="*/ f654 1 f401"/>
              <a:gd name="f806" fmla="*/ f655 1 f402"/>
              <a:gd name="f807" fmla="*/ f656 1 f401"/>
              <a:gd name="f808" fmla="*/ f657 1 f401"/>
              <a:gd name="f809" fmla="*/ f658 1 f402"/>
              <a:gd name="f810" fmla="*/ f659 1 f401"/>
              <a:gd name="f811" fmla="*/ f660 1 f401"/>
              <a:gd name="f812" fmla="*/ f661 1 f402"/>
              <a:gd name="f813" fmla="*/ f662 1 f401"/>
              <a:gd name="f814" fmla="*/ f663 1 f402"/>
              <a:gd name="f815" fmla="*/ f664 1 f401"/>
              <a:gd name="f816" fmla="*/ f665 1 f401"/>
              <a:gd name="f817" fmla="*/ f666 1 f402"/>
              <a:gd name="f818" fmla="*/ f667 1 f401"/>
              <a:gd name="f819" fmla="*/ f668 1 f402"/>
              <a:gd name="f820" fmla="*/ f669 1 f401"/>
              <a:gd name="f821" fmla="*/ f670 1 f402"/>
              <a:gd name="f822" fmla="*/ f671 1 f401"/>
              <a:gd name="f823" fmla="*/ f672 1 f402"/>
              <a:gd name="f824" fmla="*/ f673 1 f401"/>
              <a:gd name="f825" fmla="*/ f674 1 f402"/>
              <a:gd name="f826" fmla="*/ f675 1 f402"/>
              <a:gd name="f827" fmla="*/ f676 1 f401"/>
              <a:gd name="f828" fmla="*/ f677 1 f402"/>
              <a:gd name="f829" fmla="*/ f678 1 f401"/>
              <a:gd name="f830" fmla="*/ f679 1 f402"/>
              <a:gd name="f831" fmla="*/ f680 1 f401"/>
              <a:gd name="f832" fmla="*/ f681 1 f402"/>
              <a:gd name="f833" fmla="*/ f682 1 f402"/>
              <a:gd name="f834" fmla="*/ f683 1 f401"/>
              <a:gd name="f835" fmla="*/ f684 1 f402"/>
              <a:gd name="f836" fmla="*/ f685 1 f401"/>
              <a:gd name="f837" fmla="*/ f686 1 f402"/>
              <a:gd name="f838" fmla="*/ f687 1 f402"/>
              <a:gd name="f839" fmla="*/ f688 1 f401"/>
              <a:gd name="f840" fmla="*/ f689 1 f402"/>
              <a:gd name="f841" fmla="*/ f690 1 f402"/>
              <a:gd name="f842" fmla="*/ f691 1 f401"/>
              <a:gd name="f843" fmla="*/ f692 1 f402"/>
              <a:gd name="f844" fmla="*/ f693 1 f402"/>
              <a:gd name="f845" fmla="*/ f694 1 f402"/>
              <a:gd name="f846" fmla="*/ f695 1 f402"/>
              <a:gd name="f847" fmla="*/ f696 f396 1"/>
              <a:gd name="f848" fmla="*/ f697 f396 1"/>
              <a:gd name="f849" fmla="*/ f699 f397 1"/>
              <a:gd name="f850" fmla="*/ f698 f397 1"/>
              <a:gd name="f851" fmla="*/ f701 f396 1"/>
              <a:gd name="f852" fmla="*/ f702 f397 1"/>
              <a:gd name="f853" fmla="*/ f703 f396 1"/>
              <a:gd name="f854" fmla="*/ f704 f397 1"/>
              <a:gd name="f855" fmla="*/ f705 f396 1"/>
              <a:gd name="f856" fmla="*/ f706 f397 1"/>
              <a:gd name="f857" fmla="*/ f707 f396 1"/>
              <a:gd name="f858" fmla="*/ f708 f397 1"/>
              <a:gd name="f859" fmla="*/ f709 f396 1"/>
              <a:gd name="f860" fmla="*/ f710 f397 1"/>
              <a:gd name="f861" fmla="*/ f711 f396 1"/>
              <a:gd name="f862" fmla="*/ f712 f397 1"/>
              <a:gd name="f863" fmla="*/ f713 f396 1"/>
              <a:gd name="f864" fmla="*/ f714 f397 1"/>
              <a:gd name="f865" fmla="*/ f715 f396 1"/>
              <a:gd name="f866" fmla="*/ f716 f396 1"/>
              <a:gd name="f867" fmla="*/ f717 f397 1"/>
              <a:gd name="f868" fmla="*/ f718 f396 1"/>
              <a:gd name="f869" fmla="*/ f719 f397 1"/>
              <a:gd name="f870" fmla="*/ f720 f396 1"/>
              <a:gd name="f871" fmla="*/ f721 f397 1"/>
              <a:gd name="f872" fmla="*/ f722 f396 1"/>
              <a:gd name="f873" fmla="*/ f723 f397 1"/>
              <a:gd name="f874" fmla="*/ f724 f396 1"/>
              <a:gd name="f875" fmla="*/ f725 f397 1"/>
              <a:gd name="f876" fmla="*/ f726 f396 1"/>
              <a:gd name="f877" fmla="*/ f727 f397 1"/>
              <a:gd name="f878" fmla="*/ f728 f396 1"/>
              <a:gd name="f879" fmla="*/ f729 f397 1"/>
              <a:gd name="f880" fmla="*/ f730 f396 1"/>
              <a:gd name="f881" fmla="*/ f731 f397 1"/>
              <a:gd name="f882" fmla="*/ f732 f396 1"/>
              <a:gd name="f883" fmla="*/ f733 f397 1"/>
              <a:gd name="f884" fmla="*/ f734 f396 1"/>
              <a:gd name="f885" fmla="*/ f735 f397 1"/>
              <a:gd name="f886" fmla="*/ f736 f396 1"/>
              <a:gd name="f887" fmla="*/ f737 f397 1"/>
              <a:gd name="f888" fmla="*/ f738 f396 1"/>
              <a:gd name="f889" fmla="*/ f739 f397 1"/>
              <a:gd name="f890" fmla="*/ f740 f396 1"/>
              <a:gd name="f891" fmla="*/ f741 f397 1"/>
              <a:gd name="f892" fmla="*/ f742 f396 1"/>
              <a:gd name="f893" fmla="*/ f743 f397 1"/>
              <a:gd name="f894" fmla="*/ f744 f396 1"/>
              <a:gd name="f895" fmla="*/ f745 f397 1"/>
              <a:gd name="f896" fmla="*/ f746 f396 1"/>
              <a:gd name="f897" fmla="*/ f747 f397 1"/>
              <a:gd name="f898" fmla="*/ f748 f396 1"/>
              <a:gd name="f899" fmla="*/ f749 f397 1"/>
              <a:gd name="f900" fmla="*/ f750 f396 1"/>
              <a:gd name="f901" fmla="*/ f751 f397 1"/>
              <a:gd name="f902" fmla="*/ f752 f396 1"/>
              <a:gd name="f903" fmla="*/ f753 f397 1"/>
              <a:gd name="f904" fmla="*/ f754 f396 1"/>
              <a:gd name="f905" fmla="*/ f755 f397 1"/>
              <a:gd name="f906" fmla="*/ f756 f396 1"/>
              <a:gd name="f907" fmla="*/ f757 f397 1"/>
              <a:gd name="f908" fmla="*/ f758 f396 1"/>
              <a:gd name="f909" fmla="*/ f759 f397 1"/>
              <a:gd name="f910" fmla="*/ f760 f396 1"/>
              <a:gd name="f911" fmla="*/ f761 f397 1"/>
              <a:gd name="f912" fmla="*/ f762 f397 1"/>
              <a:gd name="f913" fmla="*/ f763 f396 1"/>
              <a:gd name="f914" fmla="*/ f764 f397 1"/>
              <a:gd name="f915" fmla="*/ f765 f396 1"/>
              <a:gd name="f916" fmla="*/ f766 f397 1"/>
              <a:gd name="f917" fmla="*/ f767 f396 1"/>
              <a:gd name="f918" fmla="*/ f768 f397 1"/>
              <a:gd name="f919" fmla="*/ f769 f396 1"/>
              <a:gd name="f920" fmla="*/ f770 f397 1"/>
              <a:gd name="f921" fmla="*/ f771 f396 1"/>
              <a:gd name="f922" fmla="*/ f772 f397 1"/>
              <a:gd name="f923" fmla="*/ f773 f396 1"/>
              <a:gd name="f924" fmla="*/ f774 f397 1"/>
              <a:gd name="f925" fmla="*/ f775 f397 1"/>
              <a:gd name="f926" fmla="*/ f776 f397 1"/>
              <a:gd name="f927" fmla="*/ f777 f396 1"/>
              <a:gd name="f928" fmla="*/ f778 f397 1"/>
              <a:gd name="f929" fmla="*/ f779 f396 1"/>
              <a:gd name="f930" fmla="*/ f780 f397 1"/>
              <a:gd name="f931" fmla="*/ f781 f396 1"/>
              <a:gd name="f932" fmla="*/ f782 f397 1"/>
              <a:gd name="f933" fmla="*/ f783 f397 1"/>
              <a:gd name="f934" fmla="*/ f784 f396 1"/>
              <a:gd name="f935" fmla="*/ f785 f397 1"/>
              <a:gd name="f936" fmla="*/ f786 f396 1"/>
              <a:gd name="f937" fmla="*/ f787 f397 1"/>
              <a:gd name="f938" fmla="*/ f788 f397 1"/>
              <a:gd name="f939" fmla="*/ f789 f396 1"/>
              <a:gd name="f940" fmla="*/ f790 f397 1"/>
              <a:gd name="f941" fmla="*/ f791 f396 1"/>
              <a:gd name="f942" fmla="*/ f792 f397 1"/>
              <a:gd name="f943" fmla="*/ f793 f396 1"/>
              <a:gd name="f944" fmla="*/ f794 f397 1"/>
              <a:gd name="f945" fmla="*/ f795 f397 1"/>
              <a:gd name="f946" fmla="*/ f796 f397 1"/>
              <a:gd name="f947" fmla="*/ f797 f396 1"/>
              <a:gd name="f948" fmla="*/ f798 f397 1"/>
              <a:gd name="f949" fmla="*/ f799 f397 1"/>
              <a:gd name="f950" fmla="*/ f800 f396 1"/>
              <a:gd name="f951" fmla="*/ f801 f397 1"/>
              <a:gd name="f952" fmla="*/ f802 f396 1"/>
              <a:gd name="f953" fmla="*/ f803 f397 1"/>
              <a:gd name="f954" fmla="*/ f804 f396 1"/>
              <a:gd name="f955" fmla="*/ f805 f396 1"/>
              <a:gd name="f956" fmla="*/ f806 f397 1"/>
              <a:gd name="f957" fmla="*/ f807 f396 1"/>
              <a:gd name="f958" fmla="*/ f808 f396 1"/>
              <a:gd name="f959" fmla="*/ f809 f397 1"/>
              <a:gd name="f960" fmla="*/ f810 f396 1"/>
              <a:gd name="f961" fmla="*/ f811 f396 1"/>
              <a:gd name="f962" fmla="*/ f812 f397 1"/>
              <a:gd name="f963" fmla="*/ f813 f396 1"/>
              <a:gd name="f964" fmla="*/ f814 f397 1"/>
              <a:gd name="f965" fmla="*/ f815 f396 1"/>
              <a:gd name="f966" fmla="*/ f816 f396 1"/>
              <a:gd name="f967" fmla="*/ f817 f397 1"/>
              <a:gd name="f968" fmla="*/ f818 f396 1"/>
              <a:gd name="f969" fmla="*/ f819 f397 1"/>
              <a:gd name="f970" fmla="*/ f820 f396 1"/>
              <a:gd name="f971" fmla="*/ f821 f397 1"/>
              <a:gd name="f972" fmla="*/ f822 f396 1"/>
              <a:gd name="f973" fmla="*/ f823 f397 1"/>
              <a:gd name="f974" fmla="*/ f824 f396 1"/>
              <a:gd name="f975" fmla="*/ f825 f397 1"/>
              <a:gd name="f976" fmla="*/ f826 f397 1"/>
              <a:gd name="f977" fmla="*/ f827 f396 1"/>
              <a:gd name="f978" fmla="*/ f828 f397 1"/>
              <a:gd name="f979" fmla="*/ f829 f396 1"/>
              <a:gd name="f980" fmla="*/ f830 f397 1"/>
              <a:gd name="f981" fmla="*/ f831 f396 1"/>
              <a:gd name="f982" fmla="*/ f832 f397 1"/>
              <a:gd name="f983" fmla="*/ f833 f397 1"/>
              <a:gd name="f984" fmla="*/ f834 f396 1"/>
              <a:gd name="f985" fmla="*/ f835 f397 1"/>
              <a:gd name="f986" fmla="*/ f836 f396 1"/>
              <a:gd name="f987" fmla="*/ f837 f397 1"/>
              <a:gd name="f988" fmla="*/ f838 f397 1"/>
              <a:gd name="f989" fmla="*/ f839 f396 1"/>
              <a:gd name="f990" fmla="*/ f840 f397 1"/>
              <a:gd name="f991" fmla="*/ f841 f397 1"/>
              <a:gd name="f992" fmla="*/ f842 f396 1"/>
              <a:gd name="f993" fmla="*/ f843 f397 1"/>
              <a:gd name="f994" fmla="*/ f844 f397 1"/>
              <a:gd name="f995" fmla="*/ f845 f397 1"/>
              <a:gd name="f996" fmla="*/ f846 f3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0">
                <a:pos x="f851" y="f852"/>
              </a:cxn>
              <a:cxn ang="f700">
                <a:pos x="f853" y="f854"/>
              </a:cxn>
              <a:cxn ang="f700">
                <a:pos x="f855" y="f856"/>
              </a:cxn>
              <a:cxn ang="f700">
                <a:pos x="f857" y="f858"/>
              </a:cxn>
              <a:cxn ang="f700">
                <a:pos x="f859" y="f860"/>
              </a:cxn>
              <a:cxn ang="f700">
                <a:pos x="f861" y="f862"/>
              </a:cxn>
              <a:cxn ang="f700">
                <a:pos x="f863" y="f864"/>
              </a:cxn>
              <a:cxn ang="f700">
                <a:pos x="f865" y="f854"/>
              </a:cxn>
              <a:cxn ang="f700">
                <a:pos x="f866" y="f867"/>
              </a:cxn>
              <a:cxn ang="f700">
                <a:pos x="f868" y="f869"/>
              </a:cxn>
              <a:cxn ang="f700">
                <a:pos x="f870" y="f871"/>
              </a:cxn>
              <a:cxn ang="f700">
                <a:pos x="f872" y="f873"/>
              </a:cxn>
              <a:cxn ang="f700">
                <a:pos x="f874" y="f875"/>
              </a:cxn>
              <a:cxn ang="f700">
                <a:pos x="f876" y="f877"/>
              </a:cxn>
              <a:cxn ang="f700">
                <a:pos x="f878" y="f879"/>
              </a:cxn>
              <a:cxn ang="f700">
                <a:pos x="f880" y="f881"/>
              </a:cxn>
              <a:cxn ang="f700">
                <a:pos x="f882" y="f883"/>
              </a:cxn>
              <a:cxn ang="f700">
                <a:pos x="f884" y="f885"/>
              </a:cxn>
              <a:cxn ang="f700">
                <a:pos x="f886" y="f887"/>
              </a:cxn>
              <a:cxn ang="f700">
                <a:pos x="f888" y="f889"/>
              </a:cxn>
              <a:cxn ang="f700">
                <a:pos x="f890" y="f891"/>
              </a:cxn>
              <a:cxn ang="f700">
                <a:pos x="f892" y="f893"/>
              </a:cxn>
              <a:cxn ang="f700">
                <a:pos x="f894" y="f895"/>
              </a:cxn>
              <a:cxn ang="f700">
                <a:pos x="f896" y="f897"/>
              </a:cxn>
              <a:cxn ang="f700">
                <a:pos x="f898" y="f899"/>
              </a:cxn>
              <a:cxn ang="f700">
                <a:pos x="f900" y="f901"/>
              </a:cxn>
              <a:cxn ang="f700">
                <a:pos x="f902" y="f903"/>
              </a:cxn>
              <a:cxn ang="f700">
                <a:pos x="f904" y="f905"/>
              </a:cxn>
              <a:cxn ang="f700">
                <a:pos x="f906" y="f907"/>
              </a:cxn>
              <a:cxn ang="f700">
                <a:pos x="f908" y="f909"/>
              </a:cxn>
              <a:cxn ang="f700">
                <a:pos x="f910" y="f911"/>
              </a:cxn>
              <a:cxn ang="f700">
                <a:pos x="f904" y="f912"/>
              </a:cxn>
              <a:cxn ang="f700">
                <a:pos x="f913" y="f914"/>
              </a:cxn>
              <a:cxn ang="f700">
                <a:pos x="f915" y="f916"/>
              </a:cxn>
              <a:cxn ang="f700">
                <a:pos x="f917" y="f918"/>
              </a:cxn>
              <a:cxn ang="f700">
                <a:pos x="f919" y="f920"/>
              </a:cxn>
              <a:cxn ang="f700">
                <a:pos x="f921" y="f922"/>
              </a:cxn>
              <a:cxn ang="f700">
                <a:pos x="f923" y="f924"/>
              </a:cxn>
              <a:cxn ang="f700">
                <a:pos x="f894" y="f925"/>
              </a:cxn>
              <a:cxn ang="f700">
                <a:pos x="f892" y="f926"/>
              </a:cxn>
              <a:cxn ang="f700">
                <a:pos x="f927" y="f928"/>
              </a:cxn>
              <a:cxn ang="f700">
                <a:pos x="f929" y="f930"/>
              </a:cxn>
              <a:cxn ang="f700">
                <a:pos x="f931" y="f932"/>
              </a:cxn>
              <a:cxn ang="f700">
                <a:pos x="f888" y="f933"/>
              </a:cxn>
              <a:cxn ang="f700">
                <a:pos x="f934" y="f935"/>
              </a:cxn>
              <a:cxn ang="f700">
                <a:pos x="f936" y="f937"/>
              </a:cxn>
              <a:cxn ang="f700">
                <a:pos x="f882" y="f938"/>
              </a:cxn>
              <a:cxn ang="f700">
                <a:pos x="f939" y="f940"/>
              </a:cxn>
              <a:cxn ang="f700">
                <a:pos x="f941" y="f942"/>
              </a:cxn>
              <a:cxn ang="f700">
                <a:pos x="f943" y="f944"/>
              </a:cxn>
              <a:cxn ang="f700">
                <a:pos x="f874" y="f945"/>
              </a:cxn>
              <a:cxn ang="f700">
                <a:pos x="f868" y="f946"/>
              </a:cxn>
              <a:cxn ang="f700">
                <a:pos x="f947" y="f948"/>
              </a:cxn>
              <a:cxn ang="f700">
                <a:pos x="f861" y="f949"/>
              </a:cxn>
              <a:cxn ang="f700">
                <a:pos x="f950" y="f951"/>
              </a:cxn>
              <a:cxn ang="f700">
                <a:pos x="f952" y="f953"/>
              </a:cxn>
              <a:cxn ang="f700">
                <a:pos x="f954" y="f946"/>
              </a:cxn>
              <a:cxn ang="f700">
                <a:pos x="f955" y="f956"/>
              </a:cxn>
              <a:cxn ang="f700">
                <a:pos x="f957" y="f944"/>
              </a:cxn>
              <a:cxn ang="f700">
                <a:pos x="f958" y="f959"/>
              </a:cxn>
              <a:cxn ang="f700">
                <a:pos x="f960" y="f940"/>
              </a:cxn>
              <a:cxn ang="f700">
                <a:pos x="f961" y="f962"/>
              </a:cxn>
              <a:cxn ang="f700">
                <a:pos x="f963" y="f964"/>
              </a:cxn>
              <a:cxn ang="f700">
                <a:pos x="f965" y="f933"/>
              </a:cxn>
              <a:cxn ang="f700">
                <a:pos x="f966" y="f967"/>
              </a:cxn>
              <a:cxn ang="f700">
                <a:pos x="f968" y="f969"/>
              </a:cxn>
              <a:cxn ang="f700">
                <a:pos x="f970" y="f971"/>
              </a:cxn>
              <a:cxn ang="f700">
                <a:pos x="f972" y="f973"/>
              </a:cxn>
              <a:cxn ang="f700">
                <a:pos x="f974" y="f975"/>
              </a:cxn>
              <a:cxn ang="f700">
                <a:pos x="f851" y="f922"/>
              </a:cxn>
              <a:cxn ang="f700">
                <a:pos x="f955" y="f918"/>
              </a:cxn>
              <a:cxn ang="f700">
                <a:pos x="f954" y="f976"/>
              </a:cxn>
              <a:cxn ang="f700">
                <a:pos x="f977" y="f978"/>
              </a:cxn>
              <a:cxn ang="f700">
                <a:pos x="f979" y="f980"/>
              </a:cxn>
              <a:cxn ang="f700">
                <a:pos x="f981" y="f982"/>
              </a:cxn>
              <a:cxn ang="f700">
                <a:pos x="f950" y="f983"/>
              </a:cxn>
              <a:cxn ang="f700">
                <a:pos x="f984" y="f985"/>
              </a:cxn>
              <a:cxn ang="f700">
                <a:pos x="f986" y="f987"/>
              </a:cxn>
              <a:cxn ang="f700">
                <a:pos x="f984" y="f988"/>
              </a:cxn>
              <a:cxn ang="f700">
                <a:pos x="f950" y="f887"/>
              </a:cxn>
              <a:cxn ang="f700">
                <a:pos x="f989" y="f990"/>
              </a:cxn>
              <a:cxn ang="f700">
                <a:pos x="f979" y="f991"/>
              </a:cxn>
              <a:cxn ang="f700">
                <a:pos x="f992" y="f993"/>
              </a:cxn>
              <a:cxn ang="f700">
                <a:pos x="f952" y="f994"/>
              </a:cxn>
              <a:cxn ang="f700">
                <a:pos x="f954" y="f995"/>
              </a:cxn>
              <a:cxn ang="f700">
                <a:pos x="f851" y="f996"/>
              </a:cxn>
              <a:cxn ang="f700">
                <a:pos x="f851" y="f852"/>
              </a:cxn>
            </a:cxnLst>
            <a:rect l="f847" t="f850" r="f848" b="f849"/>
            <a:pathLst>
              <a:path w="1651000" h="27686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15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lnTo>
                  <a:pt x="f80" y="f81"/>
                </a:lnTo>
                <a:cubicBezTo>
                  <a:pt x="f82" y="f83"/>
                  <a:pt x="f84" y="f85"/>
                  <a:pt x="f86" y="f87"/>
                </a:cubicBezTo>
                <a:lnTo>
                  <a:pt x="f88" y="f89"/>
                </a:ln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20" y="f130"/>
                  <a:pt x="f131" y="f123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37" y="f142"/>
                </a:cubicBezTo>
                <a:cubicBezTo>
                  <a:pt x="f143" y="f144"/>
                  <a:pt x="f145" y="f146"/>
                  <a:pt x="f123" y="f147"/>
                </a:cubicBezTo>
                <a:cubicBezTo>
                  <a:pt x="f148" y="f149"/>
                  <a:pt x="f150" y="f151"/>
                  <a:pt x="f6" y="f152"/>
                </a:cubicBezTo>
                <a:cubicBezTo>
                  <a:pt x="f153" y="f154"/>
                  <a:pt x="f155" y="f156"/>
                  <a:pt x="f133" y="f157"/>
                </a:cubicBezTo>
                <a:cubicBezTo>
                  <a:pt x="f158" y="f159"/>
                  <a:pt x="f160" y="f161"/>
                  <a:pt x="f137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80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52" y="f194"/>
                  <a:pt x="f152" y="f194"/>
                </a:cubicBezTo>
                <a:cubicBezTo>
                  <a:pt x="f195" y="f196"/>
                  <a:pt x="f197" y="f198"/>
                  <a:pt x="f118" y="f199"/>
                </a:cubicBezTo>
                <a:cubicBezTo>
                  <a:pt x="f200" y="f201"/>
                  <a:pt x="f202" y="f203"/>
                  <a:pt x="f116" y="f204"/>
                </a:cubicBezTo>
                <a:cubicBezTo>
                  <a:pt x="f205" y="f206"/>
                  <a:pt x="f207" y="f208"/>
                  <a:pt x="f209" y="f210"/>
                </a:cubicBezTo>
                <a:lnTo>
                  <a:pt x="f211" y="f27"/>
                </a:ln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104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168" y="f20"/>
                </a:cubicBezTo>
                <a:cubicBezTo>
                  <a:pt x="f96" y="f233"/>
                  <a:pt x="f234" y="f235"/>
                  <a:pt x="f90" y="f236"/>
                </a:cubicBezTo>
                <a:cubicBezTo>
                  <a:pt x="f237" y="f8"/>
                  <a:pt x="f238" y="f239"/>
                  <a:pt x="f240" y="f8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78" y="f257"/>
                </a:cubicBezTo>
                <a:cubicBezTo>
                  <a:pt x="f258" y="f259"/>
                  <a:pt x="f260" y="f261"/>
                  <a:pt x="f60" y="f262"/>
                </a:cubicBezTo>
                <a:cubicBezTo>
                  <a:pt x="f263" y="f264"/>
                  <a:pt x="f265" y="f266"/>
                  <a:pt x="f267" y="f268"/>
                </a:cubicBezTo>
                <a:lnTo>
                  <a:pt x="f37" y="f5"/>
                </a:ln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28" y="f277"/>
                  <a:pt x="f278" y="f279"/>
                </a:cubicBezTo>
                <a:lnTo>
                  <a:pt x="f280" y="f262"/>
                </a:lnTo>
                <a:lnTo>
                  <a:pt x="f281" y="f282"/>
                </a:lnTo>
                <a:cubicBezTo>
                  <a:pt x="f283" y="f284"/>
                  <a:pt x="f285" y="f286"/>
                  <a:pt x="f287" y="f252"/>
                </a:cubicBezTo>
                <a:cubicBezTo>
                  <a:pt x="f288" y="f289"/>
                  <a:pt x="f290" y="f291"/>
                  <a:pt x="f292" y="f287"/>
                </a:cubicBezTo>
                <a:cubicBezTo>
                  <a:pt x="f293" y="f294"/>
                  <a:pt x="f295" y="f296"/>
                  <a:pt x="f297" y="f8"/>
                </a:cubicBezTo>
                <a:cubicBezTo>
                  <a:pt x="f298" y="f299"/>
                  <a:pt x="f300" y="f301"/>
                  <a:pt x="f257" y="f281"/>
                </a:cubicBezTo>
                <a:cubicBezTo>
                  <a:pt x="f302" y="f303"/>
                  <a:pt x="f304" y="f305"/>
                  <a:pt x="f274" y="f306"/>
                </a:cubicBezTo>
                <a:cubicBezTo>
                  <a:pt x="f307" y="f308"/>
                  <a:pt x="f5" y="f222"/>
                  <a:pt x="f5" y="f222"/>
                </a:cubicBezTo>
                <a:cubicBezTo>
                  <a:pt x="f309" y="f217"/>
                  <a:pt x="f270" y="f310"/>
                  <a:pt x="f268" y="f311"/>
                </a:cubicBezTo>
                <a:cubicBezTo>
                  <a:pt x="f312" y="f313"/>
                  <a:pt x="f314" y="f315"/>
                  <a:pt x="f262" y="f316"/>
                </a:cubicBezTo>
                <a:cubicBezTo>
                  <a:pt x="f317" y="f318"/>
                  <a:pt x="f319" y="f320"/>
                  <a:pt x="f282" y="f321"/>
                </a:cubicBezTo>
                <a:cubicBezTo>
                  <a:pt x="f322" y="f323"/>
                  <a:pt x="f324" y="f325"/>
                  <a:pt x="f252" y="f60"/>
                </a:cubicBezTo>
                <a:cubicBezTo>
                  <a:pt x="f326" y="f327"/>
                  <a:pt x="f292" y="f328"/>
                  <a:pt x="f246" y="f66"/>
                </a:cubicBezTo>
                <a:lnTo>
                  <a:pt x="f8" y="f191"/>
                </a:lnTo>
                <a:cubicBezTo>
                  <a:pt x="f329" y="f330"/>
                  <a:pt x="f331" y="f332"/>
                  <a:pt x="f281" y="f180"/>
                </a:cubicBezTo>
                <a:cubicBezTo>
                  <a:pt x="f333" y="f334"/>
                  <a:pt x="f236" y="f335"/>
                  <a:pt x="f280" y="f88"/>
                </a:cubicBezTo>
                <a:cubicBezTo>
                  <a:pt x="f336" y="f174"/>
                  <a:pt x="f337" y="f338"/>
                  <a:pt x="f233" y="f339"/>
                </a:cubicBezTo>
                <a:cubicBezTo>
                  <a:pt x="f340" y="f341"/>
                  <a:pt x="f342" y="f343"/>
                  <a:pt x="f306" y="f227"/>
                </a:cubicBezTo>
                <a:cubicBezTo>
                  <a:pt x="f344" y="f162"/>
                  <a:pt x="f345" y="f346"/>
                  <a:pt x="f347" y="f98"/>
                </a:cubicBezTo>
                <a:cubicBezTo>
                  <a:pt x="f348" y="f349"/>
                  <a:pt x="f350" y="f351"/>
                  <a:pt x="f273" y="f352"/>
                </a:cubicBezTo>
                <a:cubicBezTo>
                  <a:pt x="f353" y="f354"/>
                  <a:pt x="f355" y="f211"/>
                  <a:pt x="f356" y="f114"/>
                </a:cubicBezTo>
                <a:lnTo>
                  <a:pt x="f357" y="f358"/>
                </a:lnTo>
                <a:cubicBezTo>
                  <a:pt x="f359" y="f179"/>
                  <a:pt x="f360" y="f361"/>
                  <a:pt x="f356" y="f362"/>
                </a:cubicBezTo>
                <a:cubicBezTo>
                  <a:pt x="f363" y="f364"/>
                  <a:pt x="f365" y="f366"/>
                  <a:pt x="f273" y="f99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06" y="f77"/>
                </a:cubicBezTo>
                <a:cubicBezTo>
                  <a:pt x="f377" y="f378"/>
                  <a:pt x="f379" y="f380"/>
                  <a:pt x="f228" y="f381"/>
                </a:cubicBezTo>
                <a:cubicBezTo>
                  <a:pt x="f382" y="f383"/>
                  <a:pt x="f384" y="f385"/>
                  <a:pt x="f278" y="f386"/>
                </a:cubicBezTo>
                <a:cubicBezTo>
                  <a:pt x="f387" y="f388"/>
                  <a:pt x="f233" y="f389"/>
                  <a:pt x="f280" y="f390"/>
                </a:cubicBezTo>
                <a:cubicBezTo>
                  <a:pt x="f391" y="f392"/>
                  <a:pt x="f8" y="f393"/>
                  <a:pt x="f8" y="f394"/>
                </a:cubicBezTo>
                <a:lnTo>
                  <a:pt x="f8" y="f9"/>
                </a:lnTo>
                <a:close/>
              </a:path>
            </a:pathLst>
          </a:custGeom>
          <a:noFill/>
          <a:ln w="22229" cap="flat">
            <a:solidFill>
              <a:schemeClr val="tx1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96" name="Connector: Elbow 189">
            <a:extLst>
              <a:ext uri="{FF2B5EF4-FFF2-40B4-BE49-F238E27FC236}">
                <a16:creationId xmlns:a16="http://schemas.microsoft.com/office/drawing/2014/main" id="{4F4FFE07-7864-495A-9881-7869AE28CCED}"/>
              </a:ext>
            </a:extLst>
          </p:cNvPr>
          <p:cNvCxnSpPr>
            <a:stCxn id="195" idx="23"/>
            <a:endCxn id="190" idx="0"/>
          </p:cNvCxnSpPr>
          <p:nvPr/>
        </p:nvCxnSpPr>
        <p:spPr>
          <a:xfrm>
            <a:off x="10702486" y="4478509"/>
            <a:ext cx="666781" cy="1212330"/>
          </a:xfrm>
          <a:prstGeom prst="bentConnector2">
            <a:avLst/>
          </a:prstGeom>
          <a:noFill/>
          <a:ln w="6345" cap="flat">
            <a:solidFill>
              <a:schemeClr val="tx1"/>
            </a:solidFill>
            <a:prstDash val="solid"/>
            <a:miter/>
            <a:tailEnd type="arrow"/>
          </a:ln>
        </p:spPr>
      </p:cxnSp>
      <p:sp>
        <p:nvSpPr>
          <p:cNvPr id="197" name="TextBox 70">
            <a:extLst>
              <a:ext uri="{FF2B5EF4-FFF2-40B4-BE49-F238E27FC236}">
                <a16:creationId xmlns:a16="http://schemas.microsoft.com/office/drawing/2014/main" id="{568244B1-1AD2-44D9-8E8F-ACE952A6C046}"/>
              </a:ext>
            </a:extLst>
          </p:cNvPr>
          <p:cNvSpPr txBox="1"/>
          <p:nvPr/>
        </p:nvSpPr>
        <p:spPr>
          <a:xfrm>
            <a:off x="10709489" y="2186200"/>
            <a:ext cx="1319556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simple CA</a:t>
            </a:r>
          </a:p>
        </p:txBody>
      </p: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2BB52C44-1351-43CA-A555-E775E27BB826}"/>
              </a:ext>
            </a:extLst>
          </p:cNvPr>
          <p:cNvCxnSpPr>
            <a:stCxn id="197" idx="1"/>
            <a:endCxn id="186" idx="0"/>
          </p:cNvCxnSpPr>
          <p:nvPr/>
        </p:nvCxnSpPr>
        <p:spPr>
          <a:xfrm rot="10800000" flipV="1">
            <a:off x="10025471" y="2340088"/>
            <a:ext cx="684018" cy="6092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8BDBB-4462-4C8A-BC67-E0CED73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2B7-BCDB-454E-9D07-2030ACBD30EF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790BA-0164-45FB-B9E7-C1EA28FF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18</a:t>
            </a:fld>
            <a:endParaRPr lang="en-US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D1DB1AF6-FE96-4BF4-8C6F-A16C665670E8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Cell Assemblies set and </a:t>
            </a:r>
            <a:r>
              <a:rPr lang="en-US" sz="3600" dirty="0">
                <a:highlight>
                  <a:srgbClr val="FFFF00"/>
                </a:highlight>
              </a:rPr>
              <a:t>Topology</a:t>
            </a:r>
          </a:p>
        </p:txBody>
      </p:sp>
      <p:sp>
        <p:nvSpPr>
          <p:cNvPr id="74" name="Oval 12">
            <a:extLst>
              <a:ext uri="{FF2B5EF4-FFF2-40B4-BE49-F238E27FC236}">
                <a16:creationId xmlns:a16="http://schemas.microsoft.com/office/drawing/2014/main" id="{67F31EF7-AE90-422A-9679-C83892A87834}"/>
              </a:ext>
            </a:extLst>
          </p:cNvPr>
          <p:cNvSpPr/>
          <p:nvPr/>
        </p:nvSpPr>
        <p:spPr>
          <a:xfrm>
            <a:off x="8598805" y="6005255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75" name="Oval 12">
            <a:extLst>
              <a:ext uri="{FF2B5EF4-FFF2-40B4-BE49-F238E27FC236}">
                <a16:creationId xmlns:a16="http://schemas.microsoft.com/office/drawing/2014/main" id="{5071A64E-D85F-40F9-8F4D-E30F8BCD30C9}"/>
              </a:ext>
            </a:extLst>
          </p:cNvPr>
          <p:cNvSpPr/>
          <p:nvPr/>
        </p:nvSpPr>
        <p:spPr>
          <a:xfrm>
            <a:off x="9569301" y="6006348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spc="0" baseline="0" dirty="0">
              <a:uFillTx/>
              <a:latin typeface="Calibri"/>
            </a:endParaRP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9DB716C8-A8AB-4403-A28F-BD1F5974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970" y="6108661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Steering Column Switches – More Than Just an On and Off Button - cvw">
            <a:extLst>
              <a:ext uri="{FF2B5EF4-FFF2-40B4-BE49-F238E27FC236}">
                <a16:creationId xmlns:a16="http://schemas.microsoft.com/office/drawing/2014/main" id="{5D669AC9-B406-4B68-B1D7-E1569975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73" y="6092722"/>
            <a:ext cx="564226" cy="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8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pic>
        <p:nvPicPr>
          <p:cNvPr id="10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30DA69FC-CA35-469B-BA9E-80C14D1A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81" y="4981864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3425 With Envy | Teaching Design | Christopher Simmons">
            <a:extLst>
              <a:ext uri="{FF2B5EF4-FFF2-40B4-BE49-F238E27FC236}">
                <a16:creationId xmlns:a16="http://schemas.microsoft.com/office/drawing/2014/main" id="{0A8ED515-3DED-445E-9C73-82AFE5D9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0" y="5618712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4B1F224-31D3-49C8-8902-B1304ABC114C}"/>
              </a:ext>
            </a:extLst>
          </p:cNvPr>
          <p:cNvCxnSpPr>
            <a:cxnSpLocks/>
          </p:cNvCxnSpPr>
          <p:nvPr/>
        </p:nvCxnSpPr>
        <p:spPr>
          <a:xfrm>
            <a:off x="1957674" y="5236946"/>
            <a:ext cx="4138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DD3C1AC-C9EA-4382-9F44-5B8DBD42BD7B}"/>
              </a:ext>
            </a:extLst>
          </p:cNvPr>
          <p:cNvCxnSpPr>
            <a:cxnSpLocks/>
          </p:cNvCxnSpPr>
          <p:nvPr/>
        </p:nvCxnSpPr>
        <p:spPr>
          <a:xfrm>
            <a:off x="1957674" y="5861360"/>
            <a:ext cx="41321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3411CFDB-442D-4C34-A8CE-EB0940579724}"/>
              </a:ext>
            </a:extLst>
          </p:cNvPr>
          <p:cNvSpPr txBox="1"/>
          <p:nvPr/>
        </p:nvSpPr>
        <p:spPr>
          <a:xfrm>
            <a:off x="2307246" y="4880049"/>
            <a:ext cx="8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0-24 °C</a:t>
            </a:r>
            <a:endParaRPr lang="en-US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956865-1D1E-4081-BFBF-5BFFA1C6E68E}"/>
              </a:ext>
            </a:extLst>
          </p:cNvPr>
          <p:cNvSpPr txBox="1"/>
          <p:nvPr/>
        </p:nvSpPr>
        <p:spPr>
          <a:xfrm>
            <a:off x="3614207" y="4875522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25-69 °C</a:t>
            </a:r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6558A2B-F8DD-49B7-947B-1ABF91E201B8}"/>
              </a:ext>
            </a:extLst>
          </p:cNvPr>
          <p:cNvSpPr txBox="1"/>
          <p:nvPr/>
        </p:nvSpPr>
        <p:spPr>
          <a:xfrm>
            <a:off x="5032304" y="4891911"/>
            <a:ext cx="9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70-99 °C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48994B4-7282-418C-A54B-3C149B144A1A}"/>
              </a:ext>
            </a:extLst>
          </p:cNvPr>
          <p:cNvSpPr txBox="1"/>
          <p:nvPr/>
        </p:nvSpPr>
        <p:spPr>
          <a:xfrm>
            <a:off x="2358028" y="5492028"/>
            <a:ext cx="8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0-9 °C</a:t>
            </a:r>
            <a:endParaRPr 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BE9DA83-42BC-424C-BFDC-17352D743539}"/>
              </a:ext>
            </a:extLst>
          </p:cNvPr>
          <p:cNvSpPr txBox="1"/>
          <p:nvPr/>
        </p:nvSpPr>
        <p:spPr>
          <a:xfrm>
            <a:off x="3604098" y="5496394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10-24 °C</a:t>
            </a:r>
            <a:endParaRPr lang="en-U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EAAC635-7147-45B0-9E84-CECBE2EE5145}"/>
              </a:ext>
            </a:extLst>
          </p:cNvPr>
          <p:cNvSpPr txBox="1"/>
          <p:nvPr/>
        </p:nvSpPr>
        <p:spPr>
          <a:xfrm>
            <a:off x="5034524" y="5495796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25-99 °C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4D64EE-100E-48D8-AF20-CF13A209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535" y="448608"/>
            <a:ext cx="3613017" cy="41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20" descr="An integration layer for neural simulation: PyNN in the software forest">
            <a:extLst>
              <a:ext uri="{FF2B5EF4-FFF2-40B4-BE49-F238E27FC236}">
                <a16:creationId xmlns:a16="http://schemas.microsoft.com/office/drawing/2014/main" id="{691D56F4-59ED-452B-AE14-FE058159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8" y="3282892"/>
            <a:ext cx="434943" cy="7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E2819AF-2A6D-41AA-B1EA-4FE282CD7336}"/>
              </a:ext>
            </a:extLst>
          </p:cNvPr>
          <p:cNvSpPr/>
          <p:nvPr/>
        </p:nvSpPr>
        <p:spPr>
          <a:xfrm>
            <a:off x="8234353" y="39832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Helvetica Neue"/>
              </a:rPr>
              <a:t>PyNN</a:t>
            </a:r>
            <a:endParaRPr lang="en-US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73" name="Picture 18" descr="NEST Simulator on Twitter: &quot;Check out the Brain Modeling Toolkit (BMTK) - a  python-based tool that provides an environment for building neuronal  circuit models, and interacts with other excellent tools, such as">
            <a:extLst>
              <a:ext uri="{FF2B5EF4-FFF2-40B4-BE49-F238E27FC236}">
                <a16:creationId xmlns:a16="http://schemas.microsoft.com/office/drawing/2014/main" id="{A4D596D0-9190-490C-ADEE-38CADC02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45" y="3350295"/>
            <a:ext cx="955023" cy="9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E707D-29E5-4733-8D2C-0D39006E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FB9C-8ECA-4F3D-9FC1-8A1195EA37CD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5598E-A201-45D7-8BB0-445D7464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19</a:t>
            </a:fld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8E64EC21-D866-43F6-A1F1-DFC062748F4C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Cell Assemblies set and </a:t>
            </a:r>
            <a:r>
              <a:rPr lang="en-US" sz="3600" dirty="0">
                <a:highlight>
                  <a:srgbClr val="FFFF00"/>
                </a:highlight>
              </a:rPr>
              <a:t>Topology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11132BE-394E-4775-B00C-7B8812BDFEA7}"/>
              </a:ext>
            </a:extLst>
          </p:cNvPr>
          <p:cNvSpPr/>
          <p:nvPr/>
        </p:nvSpPr>
        <p:spPr>
          <a:xfrm>
            <a:off x="5739154" y="3330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1FA2CD-53FB-4795-9126-83D73DE85AA5}"/>
              </a:ext>
            </a:extLst>
          </p:cNvPr>
          <p:cNvSpPr/>
          <p:nvPr/>
        </p:nvSpPr>
        <p:spPr>
          <a:xfrm>
            <a:off x="993812" y="3358147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C20052C-4ECD-4337-B944-F9B484008A65}"/>
              </a:ext>
            </a:extLst>
          </p:cNvPr>
          <p:cNvSpPr/>
          <p:nvPr/>
        </p:nvSpPr>
        <p:spPr>
          <a:xfrm>
            <a:off x="2011712" y="2385774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F1D5AA-A9F8-4D82-AF5A-E8242C4E5E4E}"/>
              </a:ext>
            </a:extLst>
          </p:cNvPr>
          <p:cNvSpPr/>
          <p:nvPr/>
        </p:nvSpPr>
        <p:spPr>
          <a:xfrm>
            <a:off x="2589176" y="1230627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9D792F-F53C-4803-AE0D-EF679930D94A}"/>
              </a:ext>
            </a:extLst>
          </p:cNvPr>
          <p:cNvSpPr/>
          <p:nvPr/>
        </p:nvSpPr>
        <p:spPr>
          <a:xfrm>
            <a:off x="4431121" y="2375970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F4F6C5-649F-4563-B7EC-A8F366FBCA4F}"/>
              </a:ext>
            </a:extLst>
          </p:cNvPr>
          <p:cNvSpPr/>
          <p:nvPr/>
        </p:nvSpPr>
        <p:spPr>
          <a:xfrm>
            <a:off x="3571914" y="2846391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82" name="Graphic 81" descr="Thermometer">
            <a:extLst>
              <a:ext uri="{FF2B5EF4-FFF2-40B4-BE49-F238E27FC236}">
                <a16:creationId xmlns:a16="http://schemas.microsoft.com/office/drawing/2014/main" id="{140861C7-E364-4110-9E33-D763A993D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4689" y="1273640"/>
            <a:ext cx="479396" cy="479396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75094179-C873-425C-A4B7-3C4C13D25F12}"/>
              </a:ext>
            </a:extLst>
          </p:cNvPr>
          <p:cNvSpPr/>
          <p:nvPr/>
        </p:nvSpPr>
        <p:spPr>
          <a:xfrm>
            <a:off x="4684444" y="4215827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C632F9A-1CD5-416F-9065-F2451761CA7A}"/>
              </a:ext>
            </a:extLst>
          </p:cNvPr>
          <p:cNvSpPr/>
          <p:nvPr/>
        </p:nvSpPr>
        <p:spPr>
          <a:xfrm>
            <a:off x="3354933" y="4215827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269F02-EE8A-429F-84DA-C2049AF3274E}"/>
              </a:ext>
            </a:extLst>
          </p:cNvPr>
          <p:cNvSpPr/>
          <p:nvPr/>
        </p:nvSpPr>
        <p:spPr>
          <a:xfrm>
            <a:off x="2017509" y="4198563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31AF781-AB8A-487B-B5E3-D44D3500EB71}"/>
              </a:ext>
            </a:extLst>
          </p:cNvPr>
          <p:cNvCxnSpPr>
            <a:cxnSpLocks/>
            <a:stCxn id="79" idx="2"/>
            <a:endCxn id="78" idx="0"/>
          </p:cNvCxnSpPr>
          <p:nvPr/>
        </p:nvCxnSpPr>
        <p:spPr>
          <a:xfrm flipH="1">
            <a:off x="2747904" y="1807235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4B0028A-7121-478B-9913-49EAC24F60DE}"/>
              </a:ext>
            </a:extLst>
          </p:cNvPr>
          <p:cNvCxnSpPr>
            <a:cxnSpLocks/>
            <a:stCxn id="79" idx="2"/>
            <a:endCxn id="80" idx="0"/>
          </p:cNvCxnSpPr>
          <p:nvPr/>
        </p:nvCxnSpPr>
        <p:spPr>
          <a:xfrm>
            <a:off x="3928799" y="1807235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0F9C559-3031-4F05-92D1-6704592D8591}"/>
              </a:ext>
            </a:extLst>
          </p:cNvPr>
          <p:cNvCxnSpPr>
            <a:cxnSpLocks/>
            <a:stCxn id="78" idx="3"/>
            <a:endCxn id="81" idx="0"/>
          </p:cNvCxnSpPr>
          <p:nvPr/>
        </p:nvCxnSpPr>
        <p:spPr>
          <a:xfrm>
            <a:off x="3484095" y="2640856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D792966-D3AE-499B-B96D-AB2DAB8946DC}"/>
              </a:ext>
            </a:extLst>
          </p:cNvPr>
          <p:cNvCxnSpPr>
            <a:cxnSpLocks/>
            <a:stCxn id="80" idx="1"/>
            <a:endCxn id="81" idx="0"/>
          </p:cNvCxnSpPr>
          <p:nvPr/>
        </p:nvCxnSpPr>
        <p:spPr>
          <a:xfrm flipH="1">
            <a:off x="3945270" y="2631052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0A98001-5034-489F-862E-99DA3C4E3CBD}"/>
              </a:ext>
            </a:extLst>
          </p:cNvPr>
          <p:cNvCxnSpPr>
            <a:cxnSpLocks/>
            <a:stCxn id="76" idx="0"/>
            <a:endCxn id="78" idx="1"/>
          </p:cNvCxnSpPr>
          <p:nvPr/>
        </p:nvCxnSpPr>
        <p:spPr>
          <a:xfrm flipV="1">
            <a:off x="1591687" y="2640856"/>
            <a:ext cx="420025" cy="717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EDD894-CFC6-4EC2-BF74-8DBF8C3BCFD2}"/>
              </a:ext>
            </a:extLst>
          </p:cNvPr>
          <p:cNvCxnSpPr>
            <a:cxnSpLocks/>
            <a:stCxn id="80" idx="3"/>
            <a:endCxn id="72" idx="0"/>
          </p:cNvCxnSpPr>
          <p:nvPr/>
        </p:nvCxnSpPr>
        <p:spPr>
          <a:xfrm>
            <a:off x="5833493" y="2631052"/>
            <a:ext cx="503536" cy="6997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70C758B-940E-425E-8013-68CA91C4B1FC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 flipH="1">
            <a:off x="2615384" y="2895938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2B7B273-894C-4853-A98E-ED588DAA7288}"/>
              </a:ext>
            </a:extLst>
          </p:cNvPr>
          <p:cNvCxnSpPr>
            <a:cxnSpLocks/>
            <a:stCxn id="78" idx="2"/>
            <a:endCxn id="84" idx="0"/>
          </p:cNvCxnSpPr>
          <p:nvPr/>
        </p:nvCxnSpPr>
        <p:spPr>
          <a:xfrm>
            <a:off x="2747904" y="2895938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35B56B2-6C5C-4355-B710-0F0ACE75F461}"/>
              </a:ext>
            </a:extLst>
          </p:cNvPr>
          <p:cNvCxnSpPr>
            <a:cxnSpLocks/>
            <a:stCxn id="78" idx="2"/>
            <a:endCxn id="83" idx="0"/>
          </p:cNvCxnSpPr>
          <p:nvPr/>
        </p:nvCxnSpPr>
        <p:spPr>
          <a:xfrm>
            <a:off x="2747904" y="2895938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6CA213B-30DF-4008-BAB8-E72B3C944F40}"/>
              </a:ext>
            </a:extLst>
          </p:cNvPr>
          <p:cNvCxnSpPr>
            <a:cxnSpLocks/>
            <a:stCxn id="80" idx="2"/>
            <a:endCxn id="83" idx="0"/>
          </p:cNvCxnSpPr>
          <p:nvPr/>
        </p:nvCxnSpPr>
        <p:spPr>
          <a:xfrm>
            <a:off x="5132307" y="2886134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24E3D3D-62CC-4782-BACD-A0299FF9394B}"/>
              </a:ext>
            </a:extLst>
          </p:cNvPr>
          <p:cNvCxnSpPr>
            <a:cxnSpLocks/>
            <a:stCxn id="80" idx="2"/>
            <a:endCxn id="84" idx="0"/>
          </p:cNvCxnSpPr>
          <p:nvPr/>
        </p:nvCxnSpPr>
        <p:spPr>
          <a:xfrm flipH="1">
            <a:off x="3952808" y="2886134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29CF89D-8EDD-4A48-AD76-33E2F9427C10}"/>
              </a:ext>
            </a:extLst>
          </p:cNvPr>
          <p:cNvCxnSpPr>
            <a:cxnSpLocks/>
            <a:stCxn id="80" idx="2"/>
            <a:endCxn id="85" idx="0"/>
          </p:cNvCxnSpPr>
          <p:nvPr/>
        </p:nvCxnSpPr>
        <p:spPr>
          <a:xfrm flipH="1">
            <a:off x="2615384" y="2886134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Graphic 100" descr="Arrow Counterclockwise curve">
            <a:extLst>
              <a:ext uri="{FF2B5EF4-FFF2-40B4-BE49-F238E27FC236}">
                <a16:creationId xmlns:a16="http://schemas.microsoft.com/office/drawing/2014/main" id="{5420CA89-0FF7-4457-9A96-54C499AAC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584686">
            <a:off x="6163418" y="1281057"/>
            <a:ext cx="1367004" cy="21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340401" y="200619"/>
            <a:ext cx="8954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Hot coffee: associative memory with bump attractor cell assemblies of spiking neurons</a:t>
            </a:r>
          </a:p>
          <a:p>
            <a:endParaRPr lang="en-US" dirty="0"/>
          </a:p>
          <a:p>
            <a:r>
              <a:rPr lang="en-US" dirty="0"/>
              <a:t>Christian R Huyck and Alberto A Vergani (alberto.vergani@univ-amu.fr)</a:t>
            </a:r>
          </a:p>
          <a:p>
            <a:endParaRPr lang="en-US" dirty="0"/>
          </a:p>
        </p:txBody>
      </p:sp>
      <p:pic>
        <p:nvPicPr>
          <p:cNvPr id="9" name="Picture 4" descr="INT - Institut de Neurosciences de la Timone">
            <a:extLst>
              <a:ext uri="{FF2B5EF4-FFF2-40B4-BE49-F238E27FC236}">
                <a16:creationId xmlns:a16="http://schemas.microsoft.com/office/drawing/2014/main" id="{55E5D8AD-B74A-4423-97A9-DD86D84D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49" y="878988"/>
            <a:ext cx="2314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72F5A-F823-4748-8D0F-E26C2BC9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324" y="254256"/>
            <a:ext cx="2581275" cy="9620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15592-482A-4EC6-93F9-601B77A7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9B3D-961C-48FD-A267-3BE78C00C2B4}" type="datetime1">
              <a:rPr lang="en-US" smtClean="0"/>
              <a:t>1/14/2021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889FE-2AD6-435C-90FF-AEA598B6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CC275-BB38-4CE9-839B-7061A04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9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pic>
        <p:nvPicPr>
          <p:cNvPr id="10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30DA69FC-CA35-469B-BA9E-80C14D1A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81" y="4981864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3425 With Envy | Teaching Design | Christopher Simmons">
            <a:extLst>
              <a:ext uri="{FF2B5EF4-FFF2-40B4-BE49-F238E27FC236}">
                <a16:creationId xmlns:a16="http://schemas.microsoft.com/office/drawing/2014/main" id="{0A8ED515-3DED-445E-9C73-82AFE5D9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0" y="5618712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4B1F224-31D3-49C8-8902-B1304ABC114C}"/>
              </a:ext>
            </a:extLst>
          </p:cNvPr>
          <p:cNvCxnSpPr>
            <a:cxnSpLocks/>
          </p:cNvCxnSpPr>
          <p:nvPr/>
        </p:nvCxnSpPr>
        <p:spPr>
          <a:xfrm>
            <a:off x="1957674" y="5236946"/>
            <a:ext cx="4138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DD3C1AC-C9EA-4382-9F44-5B8DBD42BD7B}"/>
              </a:ext>
            </a:extLst>
          </p:cNvPr>
          <p:cNvCxnSpPr>
            <a:cxnSpLocks/>
          </p:cNvCxnSpPr>
          <p:nvPr/>
        </p:nvCxnSpPr>
        <p:spPr>
          <a:xfrm>
            <a:off x="1957674" y="5861360"/>
            <a:ext cx="41321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3411CFDB-442D-4C34-A8CE-EB0940579724}"/>
              </a:ext>
            </a:extLst>
          </p:cNvPr>
          <p:cNvSpPr txBox="1"/>
          <p:nvPr/>
        </p:nvSpPr>
        <p:spPr>
          <a:xfrm>
            <a:off x="2307246" y="4880049"/>
            <a:ext cx="8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0-24 °C</a:t>
            </a:r>
            <a:endParaRPr lang="en-US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956865-1D1E-4081-BFBF-5BFFA1C6E68E}"/>
              </a:ext>
            </a:extLst>
          </p:cNvPr>
          <p:cNvSpPr txBox="1"/>
          <p:nvPr/>
        </p:nvSpPr>
        <p:spPr>
          <a:xfrm>
            <a:off x="3614207" y="4875522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25-69 °C</a:t>
            </a:r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6558A2B-F8DD-49B7-947B-1ABF91E201B8}"/>
              </a:ext>
            </a:extLst>
          </p:cNvPr>
          <p:cNvSpPr txBox="1"/>
          <p:nvPr/>
        </p:nvSpPr>
        <p:spPr>
          <a:xfrm>
            <a:off x="5032304" y="4891911"/>
            <a:ext cx="9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70-99 °C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48994B4-7282-418C-A54B-3C149B144A1A}"/>
              </a:ext>
            </a:extLst>
          </p:cNvPr>
          <p:cNvSpPr txBox="1"/>
          <p:nvPr/>
        </p:nvSpPr>
        <p:spPr>
          <a:xfrm>
            <a:off x="2358028" y="5492028"/>
            <a:ext cx="8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0-9 °C</a:t>
            </a:r>
            <a:endParaRPr 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BE9DA83-42BC-424C-BFDC-17352D743539}"/>
              </a:ext>
            </a:extLst>
          </p:cNvPr>
          <p:cNvSpPr txBox="1"/>
          <p:nvPr/>
        </p:nvSpPr>
        <p:spPr>
          <a:xfrm>
            <a:off x="3604098" y="5496394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10-24 °C</a:t>
            </a:r>
            <a:endParaRPr lang="en-U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EAAC635-7147-45B0-9E84-CECBE2EE5145}"/>
              </a:ext>
            </a:extLst>
          </p:cNvPr>
          <p:cNvSpPr txBox="1"/>
          <p:nvPr/>
        </p:nvSpPr>
        <p:spPr>
          <a:xfrm>
            <a:off x="5034524" y="5495796"/>
            <a:ext cx="105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25-99 °C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4D64EE-100E-48D8-AF20-CF13A209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535" y="448608"/>
            <a:ext cx="3613017" cy="41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20" descr="An integration layer for neural simulation: PyNN in the software forest">
            <a:extLst>
              <a:ext uri="{FF2B5EF4-FFF2-40B4-BE49-F238E27FC236}">
                <a16:creationId xmlns:a16="http://schemas.microsoft.com/office/drawing/2014/main" id="{691D56F4-59ED-452B-AE14-FE058159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8" y="3282892"/>
            <a:ext cx="434943" cy="7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E2819AF-2A6D-41AA-B1EA-4FE282CD7336}"/>
              </a:ext>
            </a:extLst>
          </p:cNvPr>
          <p:cNvSpPr/>
          <p:nvPr/>
        </p:nvSpPr>
        <p:spPr>
          <a:xfrm>
            <a:off x="8234353" y="39832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Helvetica Neue"/>
              </a:rPr>
              <a:t>PyNN</a:t>
            </a:r>
            <a:endParaRPr lang="en-US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73" name="Picture 18" descr="NEST Simulator on Twitter: &quot;Check out the Brain Modeling Toolkit (BMTK) - a  python-based tool that provides an environment for building neuronal  circuit models, and interacts with other excellent tools, such as">
            <a:extLst>
              <a:ext uri="{FF2B5EF4-FFF2-40B4-BE49-F238E27FC236}">
                <a16:creationId xmlns:a16="http://schemas.microsoft.com/office/drawing/2014/main" id="{A4D596D0-9190-490C-ADEE-38CADC02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45" y="3350295"/>
            <a:ext cx="955023" cy="9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E707D-29E5-4733-8D2C-0D39006E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FB9C-8ECA-4F3D-9FC1-8A1195EA37CD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5598E-A201-45D7-8BB0-445D7464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20</a:t>
            </a:fld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CC5F80A-7AB8-4236-858A-F544AAFB352D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4938725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Cell Assemblies set and Topology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F9047A-9E1A-4D02-A51A-8D5E52AA80DA}"/>
              </a:ext>
            </a:extLst>
          </p:cNvPr>
          <p:cNvSpPr/>
          <p:nvPr/>
        </p:nvSpPr>
        <p:spPr>
          <a:xfrm>
            <a:off x="5739154" y="3330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C8D42D6-B0DB-42F9-B278-7A83DD4AEB62}"/>
              </a:ext>
            </a:extLst>
          </p:cNvPr>
          <p:cNvSpPr/>
          <p:nvPr/>
        </p:nvSpPr>
        <p:spPr>
          <a:xfrm>
            <a:off x="993812" y="3358147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D2B194B-38EB-49D1-8F84-B2BF8A2715BD}"/>
              </a:ext>
            </a:extLst>
          </p:cNvPr>
          <p:cNvSpPr/>
          <p:nvPr/>
        </p:nvSpPr>
        <p:spPr>
          <a:xfrm>
            <a:off x="2011712" y="2385774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330C75-6DE6-482B-9A1C-E6C7CA9A8700}"/>
              </a:ext>
            </a:extLst>
          </p:cNvPr>
          <p:cNvSpPr/>
          <p:nvPr/>
        </p:nvSpPr>
        <p:spPr>
          <a:xfrm>
            <a:off x="2589176" y="1230627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36970C4-CE99-4543-8846-3B488875C658}"/>
              </a:ext>
            </a:extLst>
          </p:cNvPr>
          <p:cNvSpPr/>
          <p:nvPr/>
        </p:nvSpPr>
        <p:spPr>
          <a:xfrm>
            <a:off x="4431121" y="2375970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B9F310-411D-42D6-9B09-6A73870377AC}"/>
              </a:ext>
            </a:extLst>
          </p:cNvPr>
          <p:cNvSpPr/>
          <p:nvPr/>
        </p:nvSpPr>
        <p:spPr>
          <a:xfrm>
            <a:off x="3571914" y="2846391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82" name="Graphic 81" descr="Thermometer">
            <a:extLst>
              <a:ext uri="{FF2B5EF4-FFF2-40B4-BE49-F238E27FC236}">
                <a16:creationId xmlns:a16="http://schemas.microsoft.com/office/drawing/2014/main" id="{AA3DE946-B012-453B-9F67-94CA86760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4689" y="1273640"/>
            <a:ext cx="479396" cy="479396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B0B22D84-CEA1-412C-9CE0-7B333FEA275D}"/>
              </a:ext>
            </a:extLst>
          </p:cNvPr>
          <p:cNvSpPr/>
          <p:nvPr/>
        </p:nvSpPr>
        <p:spPr>
          <a:xfrm>
            <a:off x="4684444" y="4215827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1CB94C-FCC3-4327-ADBE-7EA27301C0CE}"/>
              </a:ext>
            </a:extLst>
          </p:cNvPr>
          <p:cNvSpPr/>
          <p:nvPr/>
        </p:nvSpPr>
        <p:spPr>
          <a:xfrm>
            <a:off x="3354933" y="4215827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3504DF8-D939-45CA-9611-A6298BF48439}"/>
              </a:ext>
            </a:extLst>
          </p:cNvPr>
          <p:cNvSpPr/>
          <p:nvPr/>
        </p:nvSpPr>
        <p:spPr>
          <a:xfrm>
            <a:off x="2017509" y="4198563"/>
            <a:ext cx="1195750" cy="4793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381E703-7BEA-45E7-AF48-573398D0797C}"/>
              </a:ext>
            </a:extLst>
          </p:cNvPr>
          <p:cNvCxnSpPr>
            <a:cxnSpLocks/>
            <a:stCxn id="79" idx="2"/>
            <a:endCxn id="78" idx="0"/>
          </p:cNvCxnSpPr>
          <p:nvPr/>
        </p:nvCxnSpPr>
        <p:spPr>
          <a:xfrm flipH="1">
            <a:off x="2747904" y="1807235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BBFB02F-7737-42A9-831D-9636E46FAE3F}"/>
              </a:ext>
            </a:extLst>
          </p:cNvPr>
          <p:cNvCxnSpPr>
            <a:cxnSpLocks/>
            <a:stCxn id="79" idx="2"/>
            <a:endCxn id="80" idx="0"/>
          </p:cNvCxnSpPr>
          <p:nvPr/>
        </p:nvCxnSpPr>
        <p:spPr>
          <a:xfrm>
            <a:off x="3928799" y="1807235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29F1317-B06C-46A6-828F-D60D688CBE43}"/>
              </a:ext>
            </a:extLst>
          </p:cNvPr>
          <p:cNvCxnSpPr>
            <a:cxnSpLocks/>
            <a:stCxn id="78" idx="3"/>
            <a:endCxn id="81" idx="0"/>
          </p:cNvCxnSpPr>
          <p:nvPr/>
        </p:nvCxnSpPr>
        <p:spPr>
          <a:xfrm>
            <a:off x="3484095" y="2640856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4732F82-DE12-4CF8-B5B8-F0BF8B7402F2}"/>
              </a:ext>
            </a:extLst>
          </p:cNvPr>
          <p:cNvCxnSpPr>
            <a:cxnSpLocks/>
            <a:stCxn id="80" idx="1"/>
            <a:endCxn id="81" idx="0"/>
          </p:cNvCxnSpPr>
          <p:nvPr/>
        </p:nvCxnSpPr>
        <p:spPr>
          <a:xfrm flipH="1">
            <a:off x="3945270" y="2631052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9F96725-19BB-4C2C-8006-DD1294A1670F}"/>
              </a:ext>
            </a:extLst>
          </p:cNvPr>
          <p:cNvCxnSpPr>
            <a:cxnSpLocks/>
            <a:stCxn id="76" idx="0"/>
            <a:endCxn id="78" idx="1"/>
          </p:cNvCxnSpPr>
          <p:nvPr/>
        </p:nvCxnSpPr>
        <p:spPr>
          <a:xfrm flipV="1">
            <a:off x="1591687" y="2640856"/>
            <a:ext cx="420025" cy="717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E937036-EB85-4CDB-91C4-BE7D769357DF}"/>
              </a:ext>
            </a:extLst>
          </p:cNvPr>
          <p:cNvCxnSpPr>
            <a:cxnSpLocks/>
            <a:stCxn id="80" idx="3"/>
            <a:endCxn id="72" idx="0"/>
          </p:cNvCxnSpPr>
          <p:nvPr/>
        </p:nvCxnSpPr>
        <p:spPr>
          <a:xfrm>
            <a:off x="5833493" y="2631052"/>
            <a:ext cx="503536" cy="6997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3118D82-BB54-4602-A7E2-C736F066A133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 flipH="1">
            <a:off x="2615384" y="2895938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955BF64-E8D6-4EBD-885B-3FB92E615141}"/>
              </a:ext>
            </a:extLst>
          </p:cNvPr>
          <p:cNvCxnSpPr>
            <a:cxnSpLocks/>
            <a:stCxn id="78" idx="2"/>
            <a:endCxn id="84" idx="0"/>
          </p:cNvCxnSpPr>
          <p:nvPr/>
        </p:nvCxnSpPr>
        <p:spPr>
          <a:xfrm>
            <a:off x="2747904" y="2895938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4D3DEFF-F793-4106-923F-C1D7439B0144}"/>
              </a:ext>
            </a:extLst>
          </p:cNvPr>
          <p:cNvCxnSpPr>
            <a:cxnSpLocks/>
            <a:stCxn id="78" idx="2"/>
            <a:endCxn id="83" idx="0"/>
          </p:cNvCxnSpPr>
          <p:nvPr/>
        </p:nvCxnSpPr>
        <p:spPr>
          <a:xfrm>
            <a:off x="2747904" y="2895938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99E5E21-854F-4A6A-8E9F-95301D44F0DD}"/>
              </a:ext>
            </a:extLst>
          </p:cNvPr>
          <p:cNvCxnSpPr>
            <a:cxnSpLocks/>
            <a:stCxn id="80" idx="2"/>
            <a:endCxn id="83" idx="0"/>
          </p:cNvCxnSpPr>
          <p:nvPr/>
        </p:nvCxnSpPr>
        <p:spPr>
          <a:xfrm>
            <a:off x="5132307" y="2886134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F8E9F17-353A-4CA3-8097-CA1764169257}"/>
              </a:ext>
            </a:extLst>
          </p:cNvPr>
          <p:cNvCxnSpPr>
            <a:cxnSpLocks/>
            <a:stCxn id="80" idx="2"/>
            <a:endCxn id="84" idx="0"/>
          </p:cNvCxnSpPr>
          <p:nvPr/>
        </p:nvCxnSpPr>
        <p:spPr>
          <a:xfrm flipH="1">
            <a:off x="3952808" y="2886134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B96A32D-C814-4DED-A259-18A840E25069}"/>
              </a:ext>
            </a:extLst>
          </p:cNvPr>
          <p:cNvCxnSpPr>
            <a:cxnSpLocks/>
            <a:stCxn id="80" idx="2"/>
            <a:endCxn id="85" idx="0"/>
          </p:cNvCxnSpPr>
          <p:nvPr/>
        </p:nvCxnSpPr>
        <p:spPr>
          <a:xfrm flipH="1">
            <a:off x="2615384" y="2886134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Picture 2">
            <a:extLst>
              <a:ext uri="{FF2B5EF4-FFF2-40B4-BE49-F238E27FC236}">
                <a16:creationId xmlns:a16="http://schemas.microsoft.com/office/drawing/2014/main" id="{44825069-D429-4DF8-A2F9-39FDBB6F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47" y="2373695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36F3FB33-7200-4C7C-B97F-79C9F9C5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2" y="2411331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raphic 100" descr="Arrow Counterclockwise curve">
            <a:extLst>
              <a:ext uri="{FF2B5EF4-FFF2-40B4-BE49-F238E27FC236}">
                <a16:creationId xmlns:a16="http://schemas.microsoft.com/office/drawing/2014/main" id="{3BC308B8-F656-44AE-9A1C-EB2A0D713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584686">
            <a:off x="6163418" y="1281057"/>
            <a:ext cx="1367004" cy="2141000"/>
          </a:xfrm>
          <a:prstGeom prst="rect">
            <a:avLst/>
          </a:prstGeom>
        </p:spPr>
      </p:pic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31A044D3-015C-4EB0-9D3E-E9BF56D89D41}"/>
              </a:ext>
            </a:extLst>
          </p:cNvPr>
          <p:cNvSpPr/>
          <p:nvPr/>
        </p:nvSpPr>
        <p:spPr>
          <a:xfrm>
            <a:off x="3148186" y="2059852"/>
            <a:ext cx="4986355" cy="2279324"/>
          </a:xfrm>
          <a:prstGeom prst="flowChartDocumen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MOVE FROM STRUCTURE TO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5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BE8489-6DEA-4BD9-8467-3B5E38BB34B4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6231993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dynamics…, e.g. hot-coffee*</a:t>
            </a:r>
          </a:p>
        </p:txBody>
      </p:sp>
      <p:pic>
        <p:nvPicPr>
          <p:cNvPr id="6" name="ezgif.com-gif-to-mp4_2">
            <a:hlinkClick r:id="" action="ppaction://media"/>
            <a:extLst>
              <a:ext uri="{FF2B5EF4-FFF2-40B4-BE49-F238E27FC236}">
                <a16:creationId xmlns:a16="http://schemas.microsoft.com/office/drawing/2014/main" id="{2BA42AB9-3F9F-4C87-851A-72036D7ABE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2959" y="932676"/>
            <a:ext cx="4655596" cy="3491697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2477397-FE42-4C3C-BB9E-A0042218158A}"/>
              </a:ext>
            </a:extLst>
          </p:cNvPr>
          <p:cNvSpPr/>
          <p:nvPr/>
        </p:nvSpPr>
        <p:spPr>
          <a:xfrm rot="16200000">
            <a:off x="521730" y="1387525"/>
            <a:ext cx="920292" cy="36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Hot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98672-3181-4368-8CBD-1856EA64C901}"/>
              </a:ext>
            </a:extLst>
          </p:cNvPr>
          <p:cNvSpPr/>
          <p:nvPr/>
        </p:nvSpPr>
        <p:spPr>
          <a:xfrm rot="16200000">
            <a:off x="419259" y="2526990"/>
            <a:ext cx="1117295" cy="358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Warm</a:t>
            </a:r>
            <a:endParaRPr lang="en-US" sz="1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3C860A-E668-4A1F-BEB5-DA5FBF88D663}"/>
              </a:ext>
            </a:extLst>
          </p:cNvPr>
          <p:cNvSpPr/>
          <p:nvPr/>
        </p:nvSpPr>
        <p:spPr>
          <a:xfrm rot="16200000">
            <a:off x="615443" y="3584038"/>
            <a:ext cx="732865" cy="366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Cold</a:t>
            </a:r>
            <a:endParaRPr lang="it-IT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B24E04-F081-4216-A987-4BF2F6D8A1AB}"/>
              </a:ext>
            </a:extLst>
          </p:cNvPr>
          <p:cNvCxnSpPr>
            <a:cxnSpLocks/>
          </p:cNvCxnSpPr>
          <p:nvPr/>
        </p:nvCxnSpPr>
        <p:spPr>
          <a:xfrm flipV="1">
            <a:off x="1762959" y="1029721"/>
            <a:ext cx="0" cy="29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034AE16-4CD3-489C-9F8F-80B1A557D7E8}"/>
              </a:ext>
            </a:extLst>
          </p:cNvPr>
          <p:cNvSpPr txBox="1"/>
          <p:nvPr/>
        </p:nvSpPr>
        <p:spPr>
          <a:xfrm rot="16200000">
            <a:off x="1040904" y="3505485"/>
            <a:ext cx="69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0-24 </a:t>
            </a:r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8190B5-512B-4425-B0F5-F9EBFE2F40B8}"/>
              </a:ext>
            </a:extLst>
          </p:cNvPr>
          <p:cNvSpPr txBox="1"/>
          <p:nvPr/>
        </p:nvSpPr>
        <p:spPr>
          <a:xfrm rot="16200000">
            <a:off x="1046138" y="2505655"/>
            <a:ext cx="6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25-69 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54874-58B2-448B-9508-14FC0446EDC4}"/>
              </a:ext>
            </a:extLst>
          </p:cNvPr>
          <p:cNvSpPr txBox="1"/>
          <p:nvPr/>
        </p:nvSpPr>
        <p:spPr>
          <a:xfrm rot="16200000">
            <a:off x="1061528" y="1401169"/>
            <a:ext cx="67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70-99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6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FBD33626-22C6-4153-9E6D-8FD8CE9C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6" y="4137429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F2AC4E-D811-4E11-976D-36D16CE66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535" y="448608"/>
            <a:ext cx="3613017" cy="41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0" descr="An integration layer for neural simulation: PyNN in the software forest">
            <a:extLst>
              <a:ext uri="{FF2B5EF4-FFF2-40B4-BE49-F238E27FC236}">
                <a16:creationId xmlns:a16="http://schemas.microsoft.com/office/drawing/2014/main" id="{3DF80177-1ECE-4769-AF43-ED98C2F4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8" y="3282892"/>
            <a:ext cx="434943" cy="7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B3892E-C0F4-4F5F-8D4A-F2626EAFF859}"/>
              </a:ext>
            </a:extLst>
          </p:cNvPr>
          <p:cNvSpPr/>
          <p:nvPr/>
        </p:nvSpPr>
        <p:spPr>
          <a:xfrm>
            <a:off x="8234353" y="39832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Helvetica Neue"/>
              </a:rPr>
              <a:t>PyNN</a:t>
            </a:r>
            <a:endParaRPr lang="en-US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9" name="Picture 18" descr="NEST Simulator on Twitter: &quot;Check out the Brain Modeling Toolkit (BMTK) - a  python-based tool that provides an environment for building neuronal  circuit models, and interacts with other excellent tools, such as">
            <a:extLst>
              <a:ext uri="{FF2B5EF4-FFF2-40B4-BE49-F238E27FC236}">
                <a16:creationId xmlns:a16="http://schemas.microsoft.com/office/drawing/2014/main" id="{6B59AD63-D3F3-4DB1-9703-A28CD089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45" y="3350295"/>
            <a:ext cx="955023" cy="9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9EE5-4101-470B-9F29-5C960DBC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4CE-8713-4BB2-B91C-15086FF48BC0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6CC79-C4ED-47E0-B484-5B10D2D4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21</a:t>
            </a:fld>
            <a:endParaRPr lang="en-US"/>
          </a:p>
        </p:txBody>
      </p:sp>
      <p:pic>
        <p:nvPicPr>
          <p:cNvPr id="21" name="Graphic 20" descr="Lightning bolt">
            <a:extLst>
              <a:ext uri="{FF2B5EF4-FFF2-40B4-BE49-F238E27FC236}">
                <a16:creationId xmlns:a16="http://schemas.microsoft.com/office/drawing/2014/main" id="{D7C72331-354F-4D74-899C-D75D67320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386585">
            <a:off x="385361" y="12995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BE8489-6DEA-4BD9-8467-3B5E38BB34B4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6231993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dynamics…, e.g. hot-coffee*</a:t>
            </a:r>
          </a:p>
        </p:txBody>
      </p:sp>
      <p:pic>
        <p:nvPicPr>
          <p:cNvPr id="6" name="ezgif.com-gif-to-mp4_2">
            <a:hlinkClick r:id="" action="ppaction://media"/>
            <a:extLst>
              <a:ext uri="{FF2B5EF4-FFF2-40B4-BE49-F238E27FC236}">
                <a16:creationId xmlns:a16="http://schemas.microsoft.com/office/drawing/2014/main" id="{2BA42AB9-3F9F-4C87-851A-72036D7ABE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2959" y="932676"/>
            <a:ext cx="4655596" cy="3491697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2477397-FE42-4C3C-BB9E-A0042218158A}"/>
              </a:ext>
            </a:extLst>
          </p:cNvPr>
          <p:cNvSpPr/>
          <p:nvPr/>
        </p:nvSpPr>
        <p:spPr>
          <a:xfrm rot="16200000">
            <a:off x="521730" y="1387525"/>
            <a:ext cx="920292" cy="36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Hot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98672-3181-4368-8CBD-1856EA64C901}"/>
              </a:ext>
            </a:extLst>
          </p:cNvPr>
          <p:cNvSpPr/>
          <p:nvPr/>
        </p:nvSpPr>
        <p:spPr>
          <a:xfrm rot="16200000">
            <a:off x="419259" y="2526990"/>
            <a:ext cx="1117295" cy="358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Warm</a:t>
            </a:r>
            <a:endParaRPr lang="en-US" sz="1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3C860A-E668-4A1F-BEB5-DA5FBF88D663}"/>
              </a:ext>
            </a:extLst>
          </p:cNvPr>
          <p:cNvSpPr/>
          <p:nvPr/>
        </p:nvSpPr>
        <p:spPr>
          <a:xfrm rot="16200000">
            <a:off x="615443" y="3584038"/>
            <a:ext cx="732865" cy="366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Cold</a:t>
            </a:r>
            <a:endParaRPr lang="it-IT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B24E04-F081-4216-A987-4BF2F6D8A1AB}"/>
              </a:ext>
            </a:extLst>
          </p:cNvPr>
          <p:cNvCxnSpPr>
            <a:cxnSpLocks/>
          </p:cNvCxnSpPr>
          <p:nvPr/>
        </p:nvCxnSpPr>
        <p:spPr>
          <a:xfrm flipV="1">
            <a:off x="1762959" y="1029721"/>
            <a:ext cx="0" cy="29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034AE16-4CD3-489C-9F8F-80B1A557D7E8}"/>
              </a:ext>
            </a:extLst>
          </p:cNvPr>
          <p:cNvSpPr txBox="1"/>
          <p:nvPr/>
        </p:nvSpPr>
        <p:spPr>
          <a:xfrm rot="16200000">
            <a:off x="1040904" y="3505485"/>
            <a:ext cx="69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0-24 </a:t>
            </a:r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8190B5-512B-4425-B0F5-F9EBFE2F40B8}"/>
              </a:ext>
            </a:extLst>
          </p:cNvPr>
          <p:cNvSpPr txBox="1"/>
          <p:nvPr/>
        </p:nvSpPr>
        <p:spPr>
          <a:xfrm rot="16200000">
            <a:off x="1046138" y="2505655"/>
            <a:ext cx="6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25-69 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54874-58B2-448B-9508-14FC0446EDC4}"/>
              </a:ext>
            </a:extLst>
          </p:cNvPr>
          <p:cNvSpPr txBox="1"/>
          <p:nvPr/>
        </p:nvSpPr>
        <p:spPr>
          <a:xfrm rot="16200000">
            <a:off x="1061528" y="1401169"/>
            <a:ext cx="67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70-99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6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FBD33626-22C6-4153-9E6D-8FD8CE9C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6" y="4137429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F2AC4E-D811-4E11-976D-36D16CE66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535" y="448608"/>
            <a:ext cx="3613017" cy="41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0" descr="An integration layer for neural simulation: PyNN in the software forest">
            <a:extLst>
              <a:ext uri="{FF2B5EF4-FFF2-40B4-BE49-F238E27FC236}">
                <a16:creationId xmlns:a16="http://schemas.microsoft.com/office/drawing/2014/main" id="{3DF80177-1ECE-4769-AF43-ED98C2F4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8" y="3282892"/>
            <a:ext cx="434943" cy="7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B3892E-C0F4-4F5F-8D4A-F2626EAFF859}"/>
              </a:ext>
            </a:extLst>
          </p:cNvPr>
          <p:cNvSpPr/>
          <p:nvPr/>
        </p:nvSpPr>
        <p:spPr>
          <a:xfrm>
            <a:off x="8234353" y="39832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Helvetica Neue"/>
              </a:rPr>
              <a:t>PyNN</a:t>
            </a:r>
            <a:endParaRPr lang="en-US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9" name="Picture 18" descr="NEST Simulator on Twitter: &quot;Check out the Brain Modeling Toolkit (BMTK) - a  python-based tool that provides an environment for building neuronal  circuit models, and interacts with other excellent tools, such as">
            <a:extLst>
              <a:ext uri="{FF2B5EF4-FFF2-40B4-BE49-F238E27FC236}">
                <a16:creationId xmlns:a16="http://schemas.microsoft.com/office/drawing/2014/main" id="{6B59AD63-D3F3-4DB1-9703-A28CD089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45" y="3350295"/>
            <a:ext cx="955023" cy="9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9EE5-4101-470B-9F29-5C960DBC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4CE-8713-4BB2-B91C-15086FF48BC0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6CC79-C4ED-47E0-B484-5B10D2D4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22</a:t>
            </a:fld>
            <a:endParaRPr lang="en-US"/>
          </a:p>
        </p:txBody>
      </p:sp>
      <p:pic>
        <p:nvPicPr>
          <p:cNvPr id="21" name="Graphic 20" descr="Lightning bolt">
            <a:extLst>
              <a:ext uri="{FF2B5EF4-FFF2-40B4-BE49-F238E27FC236}">
                <a16:creationId xmlns:a16="http://schemas.microsoft.com/office/drawing/2014/main" id="{D7C72331-354F-4D74-899C-D75D67320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386585">
            <a:off x="385361" y="1299500"/>
            <a:ext cx="457200" cy="457200"/>
          </a:xfrm>
          <a:prstGeom prst="rect">
            <a:avLst/>
          </a:prstGeom>
        </p:spPr>
      </p:pic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E835305B-7188-40A0-B252-A26137ECA785}"/>
              </a:ext>
            </a:extLst>
          </p:cNvPr>
          <p:cNvSpPr/>
          <p:nvPr/>
        </p:nvSpPr>
        <p:spPr>
          <a:xfrm>
            <a:off x="1762958" y="4914138"/>
            <a:ext cx="3992095" cy="1358104"/>
          </a:xfrm>
          <a:prstGeom prst="flowChartDocumen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From a cognitive point of view, the concept of hot coffee temperature is functionally fragmented in this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BE8489-6DEA-4BD9-8467-3B5E38BB34B4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6231993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dynamics…, e.g. hot-coffee*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2477397-FE42-4C3C-BB9E-A0042218158A}"/>
              </a:ext>
            </a:extLst>
          </p:cNvPr>
          <p:cNvSpPr/>
          <p:nvPr/>
        </p:nvSpPr>
        <p:spPr>
          <a:xfrm rot="16200000">
            <a:off x="521730" y="1387525"/>
            <a:ext cx="920292" cy="36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Hot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98672-3181-4368-8CBD-1856EA64C901}"/>
              </a:ext>
            </a:extLst>
          </p:cNvPr>
          <p:cNvSpPr/>
          <p:nvPr/>
        </p:nvSpPr>
        <p:spPr>
          <a:xfrm rot="16200000">
            <a:off x="419259" y="2526990"/>
            <a:ext cx="1117295" cy="358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Warm</a:t>
            </a:r>
            <a:endParaRPr lang="en-US" sz="1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3C860A-E668-4A1F-BEB5-DA5FBF88D663}"/>
              </a:ext>
            </a:extLst>
          </p:cNvPr>
          <p:cNvSpPr/>
          <p:nvPr/>
        </p:nvSpPr>
        <p:spPr>
          <a:xfrm rot="16200000">
            <a:off x="615443" y="3584038"/>
            <a:ext cx="732865" cy="366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Cold</a:t>
            </a:r>
            <a:endParaRPr lang="it-IT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B24E04-F081-4216-A987-4BF2F6D8A1AB}"/>
              </a:ext>
            </a:extLst>
          </p:cNvPr>
          <p:cNvCxnSpPr>
            <a:cxnSpLocks/>
          </p:cNvCxnSpPr>
          <p:nvPr/>
        </p:nvCxnSpPr>
        <p:spPr>
          <a:xfrm flipV="1">
            <a:off x="1762959" y="1029721"/>
            <a:ext cx="0" cy="29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034AE16-4CD3-489C-9F8F-80B1A557D7E8}"/>
              </a:ext>
            </a:extLst>
          </p:cNvPr>
          <p:cNvSpPr txBox="1"/>
          <p:nvPr/>
        </p:nvSpPr>
        <p:spPr>
          <a:xfrm rot="16200000">
            <a:off x="1040904" y="3505485"/>
            <a:ext cx="69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0-24 </a:t>
            </a:r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8190B5-512B-4425-B0F5-F9EBFE2F40B8}"/>
              </a:ext>
            </a:extLst>
          </p:cNvPr>
          <p:cNvSpPr txBox="1"/>
          <p:nvPr/>
        </p:nvSpPr>
        <p:spPr>
          <a:xfrm rot="16200000">
            <a:off x="1046138" y="2505655"/>
            <a:ext cx="6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25-69 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54874-58B2-448B-9508-14FC0446EDC4}"/>
              </a:ext>
            </a:extLst>
          </p:cNvPr>
          <p:cNvSpPr txBox="1"/>
          <p:nvPr/>
        </p:nvSpPr>
        <p:spPr>
          <a:xfrm rot="16200000">
            <a:off x="1061528" y="1401169"/>
            <a:ext cx="67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70-99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DFFB-DFC1-434D-8F70-69660022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28B-218A-4C60-B5B7-3AAF0713402C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45036-34B7-480D-B4AA-E6052281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23</a:t>
            </a:fld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3E87A1D-ACA8-4C45-8E1F-941C2583FF4F}"/>
              </a:ext>
            </a:extLst>
          </p:cNvPr>
          <p:cNvSpPr/>
          <p:nvPr/>
        </p:nvSpPr>
        <p:spPr>
          <a:xfrm>
            <a:off x="10755925" y="4702076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D9D569-A119-4F60-8A17-69867BDE1C57}"/>
              </a:ext>
            </a:extLst>
          </p:cNvPr>
          <p:cNvSpPr/>
          <p:nvPr/>
        </p:nvSpPr>
        <p:spPr>
          <a:xfrm>
            <a:off x="6462553" y="4735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7CB388-0EDD-44D1-895C-82994DB28043}"/>
              </a:ext>
            </a:extLst>
          </p:cNvPr>
          <p:cNvSpPr/>
          <p:nvPr/>
        </p:nvSpPr>
        <p:spPr>
          <a:xfrm>
            <a:off x="7283048" y="3729703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527A01-6AF2-408B-A867-5071CBB346ED}"/>
              </a:ext>
            </a:extLst>
          </p:cNvPr>
          <p:cNvSpPr/>
          <p:nvPr/>
        </p:nvSpPr>
        <p:spPr>
          <a:xfrm>
            <a:off x="7860512" y="2574556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C2716D-9704-4E42-B9F4-D10101DD8749}"/>
              </a:ext>
            </a:extLst>
          </p:cNvPr>
          <p:cNvSpPr/>
          <p:nvPr/>
        </p:nvSpPr>
        <p:spPr>
          <a:xfrm>
            <a:off x="9702457" y="3719899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CC2222-E9F1-41CB-A76D-67F8D8E9A575}"/>
              </a:ext>
            </a:extLst>
          </p:cNvPr>
          <p:cNvSpPr/>
          <p:nvPr/>
        </p:nvSpPr>
        <p:spPr>
          <a:xfrm>
            <a:off x="8843250" y="4190320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67" name="Graphic 66" descr="Thermometer">
            <a:extLst>
              <a:ext uri="{FF2B5EF4-FFF2-40B4-BE49-F238E27FC236}">
                <a16:creationId xmlns:a16="http://schemas.microsoft.com/office/drawing/2014/main" id="{9DB5765D-7566-49B5-86E4-4AC8E6418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6025" y="2617569"/>
            <a:ext cx="479396" cy="47939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9554CB4C-9848-4BA6-A62C-6A0929862564}"/>
              </a:ext>
            </a:extLst>
          </p:cNvPr>
          <p:cNvSpPr/>
          <p:nvPr/>
        </p:nvSpPr>
        <p:spPr>
          <a:xfrm>
            <a:off x="9955780" y="5559756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3DCCA0-795C-4E8C-8531-C032C852CCF9}"/>
              </a:ext>
            </a:extLst>
          </p:cNvPr>
          <p:cNvSpPr/>
          <p:nvPr/>
        </p:nvSpPr>
        <p:spPr>
          <a:xfrm>
            <a:off x="8626269" y="5559756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A87E089-631C-4065-8571-D8AA95A391BC}"/>
              </a:ext>
            </a:extLst>
          </p:cNvPr>
          <p:cNvSpPr/>
          <p:nvPr/>
        </p:nvSpPr>
        <p:spPr>
          <a:xfrm>
            <a:off x="7288845" y="5542492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6DEB4D6-9D8D-409B-A5C9-D550F2C713E6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 flipH="1">
            <a:off x="8019240" y="3151164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0BC17E-70DA-46C4-B796-54A8081051EC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9200135" y="3151164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B2026F-C6FD-43D5-95BE-2DDF523AD52B}"/>
              </a:ext>
            </a:extLst>
          </p:cNvPr>
          <p:cNvCxnSpPr>
            <a:cxnSpLocks/>
            <a:stCxn id="62" idx="3"/>
            <a:endCxn id="66" idx="0"/>
          </p:cNvCxnSpPr>
          <p:nvPr/>
        </p:nvCxnSpPr>
        <p:spPr>
          <a:xfrm>
            <a:off x="8755431" y="3984785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4F66785-9345-418F-8141-9CAA09745EEE}"/>
              </a:ext>
            </a:extLst>
          </p:cNvPr>
          <p:cNvCxnSpPr>
            <a:cxnSpLocks/>
            <a:stCxn id="64" idx="1"/>
            <a:endCxn id="66" idx="0"/>
          </p:cNvCxnSpPr>
          <p:nvPr/>
        </p:nvCxnSpPr>
        <p:spPr>
          <a:xfrm flipH="1">
            <a:off x="9216606" y="3974981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087C1F-819C-4DAD-9B71-1AD3428F54F8}"/>
              </a:ext>
            </a:extLst>
          </p:cNvPr>
          <p:cNvCxnSpPr>
            <a:cxnSpLocks/>
            <a:stCxn id="53" idx="0"/>
            <a:endCxn id="62" idx="1"/>
          </p:cNvCxnSpPr>
          <p:nvPr/>
        </p:nvCxnSpPr>
        <p:spPr>
          <a:xfrm flipV="1">
            <a:off x="7060428" y="3984785"/>
            <a:ext cx="222620" cy="7509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1F3D79D-122D-4AB7-8C28-E9D10A9E0ABF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>
            <a:off x="11104829" y="3974981"/>
            <a:ext cx="248971" cy="727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2DB860-936B-4F55-B406-CDB87F205E1C}"/>
              </a:ext>
            </a:extLst>
          </p:cNvPr>
          <p:cNvCxnSpPr>
            <a:cxnSpLocks/>
            <a:stCxn id="62" idx="2"/>
            <a:endCxn id="70" idx="0"/>
          </p:cNvCxnSpPr>
          <p:nvPr/>
        </p:nvCxnSpPr>
        <p:spPr>
          <a:xfrm flipH="1">
            <a:off x="7886720" y="4239867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453AC44-6ADE-42A8-8461-A6A3EBA6FC1F}"/>
              </a:ext>
            </a:extLst>
          </p:cNvPr>
          <p:cNvCxnSpPr>
            <a:cxnSpLocks/>
            <a:stCxn id="62" idx="2"/>
            <a:endCxn id="69" idx="0"/>
          </p:cNvCxnSpPr>
          <p:nvPr/>
        </p:nvCxnSpPr>
        <p:spPr>
          <a:xfrm>
            <a:off x="8019240" y="4239867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78ACC2-487E-4315-9514-CF8B472FC7E1}"/>
              </a:ext>
            </a:extLst>
          </p:cNvPr>
          <p:cNvCxnSpPr>
            <a:cxnSpLocks/>
            <a:stCxn id="62" idx="2"/>
            <a:endCxn id="68" idx="0"/>
          </p:cNvCxnSpPr>
          <p:nvPr/>
        </p:nvCxnSpPr>
        <p:spPr>
          <a:xfrm>
            <a:off x="8019240" y="4239867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17A9D3B-71BE-4128-8C50-767F4C02E18E}"/>
              </a:ext>
            </a:extLst>
          </p:cNvPr>
          <p:cNvCxnSpPr>
            <a:cxnSpLocks/>
            <a:stCxn id="64" idx="2"/>
            <a:endCxn id="68" idx="0"/>
          </p:cNvCxnSpPr>
          <p:nvPr/>
        </p:nvCxnSpPr>
        <p:spPr>
          <a:xfrm>
            <a:off x="10403643" y="4230063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D7109-F886-434B-B3B0-EED7826EC4A7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 flipH="1">
            <a:off x="9224144" y="4230063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406364-F428-4269-AD53-D6252518D651}"/>
              </a:ext>
            </a:extLst>
          </p:cNvPr>
          <p:cNvCxnSpPr>
            <a:cxnSpLocks/>
            <a:stCxn id="64" idx="2"/>
            <a:endCxn id="70" idx="0"/>
          </p:cNvCxnSpPr>
          <p:nvPr/>
        </p:nvCxnSpPr>
        <p:spPr>
          <a:xfrm flipH="1">
            <a:off x="7886720" y="4230063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2DF7C857-BE0C-46A1-8631-53EE1B3F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7" y="274313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329B6251-A1A9-4358-8738-51196F4F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83" y="371762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41EF3833-0C3C-44A7-9BDD-D33E1956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8" y="3755260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125E4566-9775-404A-B6B3-EA7DB5076402}"/>
              </a:ext>
            </a:extLst>
          </p:cNvPr>
          <p:cNvSpPr/>
          <p:nvPr/>
        </p:nvSpPr>
        <p:spPr>
          <a:xfrm>
            <a:off x="8246359" y="1150022"/>
            <a:ext cx="1479317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Merge </a:t>
            </a:r>
          </a:p>
          <a:p>
            <a:pPr algn="ctr"/>
            <a:r>
              <a:rPr lang="it-IT" dirty="0"/>
              <a:t>subnet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A4AC23D-A460-4C87-8AA4-0A3F18AB8BE0}"/>
              </a:ext>
            </a:extLst>
          </p:cNvPr>
          <p:cNvSpPr/>
          <p:nvPr/>
        </p:nvSpPr>
        <p:spPr>
          <a:xfrm>
            <a:off x="6707295" y="1156372"/>
            <a:ext cx="1472383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Overcame subnet</a:t>
            </a:r>
          </a:p>
        </p:txBody>
      </p:sp>
      <p:pic>
        <p:nvPicPr>
          <p:cNvPr id="18" name="Graphic 17" descr="Arrow Rotate left">
            <a:extLst>
              <a:ext uri="{FF2B5EF4-FFF2-40B4-BE49-F238E27FC236}">
                <a16:creationId xmlns:a16="http://schemas.microsoft.com/office/drawing/2014/main" id="{4E4DA702-12CE-4082-B536-C6AE6389E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185133">
            <a:off x="6324696" y="2151781"/>
            <a:ext cx="1852847" cy="1494487"/>
          </a:xfrm>
          <a:prstGeom prst="rect">
            <a:avLst/>
          </a:prstGeom>
        </p:spPr>
      </p:pic>
      <p:pic>
        <p:nvPicPr>
          <p:cNvPr id="45" name="merge">
            <a:hlinkClick r:id="" action="ppaction://media"/>
            <a:extLst>
              <a:ext uri="{FF2B5EF4-FFF2-40B4-BE49-F238E27FC236}">
                <a16:creationId xmlns:a16="http://schemas.microsoft.com/office/drawing/2014/main" id="{0451A8E5-2BEF-48B7-89DB-0CA1004564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9508" y="936737"/>
            <a:ext cx="4635187" cy="3476390"/>
          </a:xfrm>
          <a:prstGeom prst="rect">
            <a:avLst/>
          </a:prstGeom>
        </p:spPr>
      </p:pic>
      <p:pic>
        <p:nvPicPr>
          <p:cNvPr id="6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FBD33626-22C6-4153-9E6D-8FD8CE9C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6" y="4137429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 descr="Lightning bolt">
            <a:extLst>
              <a:ext uri="{FF2B5EF4-FFF2-40B4-BE49-F238E27FC236}">
                <a16:creationId xmlns:a16="http://schemas.microsoft.com/office/drawing/2014/main" id="{ACCC048B-1908-4C22-9C78-E4E0E6461C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86585">
            <a:off x="385361" y="1299500"/>
            <a:ext cx="457200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24C9D-DA68-4BEF-B4C9-2E43D97F3B73}"/>
              </a:ext>
            </a:extLst>
          </p:cNvPr>
          <p:cNvSpPr txBox="1"/>
          <p:nvPr/>
        </p:nvSpPr>
        <p:spPr>
          <a:xfrm>
            <a:off x="6632774" y="701934"/>
            <a:ext cx="318924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TOPOLOGY MODIFICATION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Flowchart: Document 50">
            <a:extLst>
              <a:ext uri="{FF2B5EF4-FFF2-40B4-BE49-F238E27FC236}">
                <a16:creationId xmlns:a16="http://schemas.microsoft.com/office/drawing/2014/main" id="{791453D3-AC28-460B-93F6-0901C06A70FE}"/>
              </a:ext>
            </a:extLst>
          </p:cNvPr>
          <p:cNvSpPr/>
          <p:nvPr/>
        </p:nvSpPr>
        <p:spPr>
          <a:xfrm>
            <a:off x="1762958" y="4914138"/>
            <a:ext cx="3992095" cy="1358104"/>
          </a:xfrm>
          <a:prstGeom prst="flowChartDocumen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From a cognitive point of view, the concept of hot coffee temperature is functionally fragmented in this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BE8489-6DEA-4BD9-8467-3B5E38BB34B4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6231993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dynamics…, e.g. hot-coffee*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2477397-FE42-4C3C-BB9E-A0042218158A}"/>
              </a:ext>
            </a:extLst>
          </p:cNvPr>
          <p:cNvSpPr/>
          <p:nvPr/>
        </p:nvSpPr>
        <p:spPr>
          <a:xfrm rot="16200000">
            <a:off x="521730" y="1387525"/>
            <a:ext cx="920292" cy="36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Hot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98672-3181-4368-8CBD-1856EA64C901}"/>
              </a:ext>
            </a:extLst>
          </p:cNvPr>
          <p:cNvSpPr/>
          <p:nvPr/>
        </p:nvSpPr>
        <p:spPr>
          <a:xfrm rot="16200000">
            <a:off x="419259" y="2526990"/>
            <a:ext cx="1117295" cy="358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Warm</a:t>
            </a:r>
            <a:endParaRPr lang="en-US" sz="1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3C860A-E668-4A1F-BEB5-DA5FBF88D663}"/>
              </a:ext>
            </a:extLst>
          </p:cNvPr>
          <p:cNvSpPr/>
          <p:nvPr/>
        </p:nvSpPr>
        <p:spPr>
          <a:xfrm rot="16200000">
            <a:off x="615443" y="3584038"/>
            <a:ext cx="732865" cy="366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Cold</a:t>
            </a:r>
            <a:endParaRPr lang="it-IT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B24E04-F081-4216-A987-4BF2F6D8A1AB}"/>
              </a:ext>
            </a:extLst>
          </p:cNvPr>
          <p:cNvCxnSpPr>
            <a:cxnSpLocks/>
          </p:cNvCxnSpPr>
          <p:nvPr/>
        </p:nvCxnSpPr>
        <p:spPr>
          <a:xfrm flipV="1">
            <a:off x="1762959" y="1029721"/>
            <a:ext cx="0" cy="29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034AE16-4CD3-489C-9F8F-80B1A557D7E8}"/>
              </a:ext>
            </a:extLst>
          </p:cNvPr>
          <p:cNvSpPr txBox="1"/>
          <p:nvPr/>
        </p:nvSpPr>
        <p:spPr>
          <a:xfrm rot="16200000">
            <a:off x="1040904" y="3505485"/>
            <a:ext cx="69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0-24 </a:t>
            </a:r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8190B5-512B-4425-B0F5-F9EBFE2F40B8}"/>
              </a:ext>
            </a:extLst>
          </p:cNvPr>
          <p:cNvSpPr txBox="1"/>
          <p:nvPr/>
        </p:nvSpPr>
        <p:spPr>
          <a:xfrm rot="16200000">
            <a:off x="1046138" y="2505655"/>
            <a:ext cx="6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25-69 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54874-58B2-448B-9508-14FC0446EDC4}"/>
              </a:ext>
            </a:extLst>
          </p:cNvPr>
          <p:cNvSpPr txBox="1"/>
          <p:nvPr/>
        </p:nvSpPr>
        <p:spPr>
          <a:xfrm rot="16200000">
            <a:off x="1061528" y="1401169"/>
            <a:ext cx="67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70-99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DFFB-DFC1-434D-8F70-69660022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28B-218A-4C60-B5B7-3AAF0713402C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45036-34B7-480D-B4AA-E6052281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24</a:t>
            </a:fld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3E87A1D-ACA8-4C45-8E1F-941C2583FF4F}"/>
              </a:ext>
            </a:extLst>
          </p:cNvPr>
          <p:cNvSpPr/>
          <p:nvPr/>
        </p:nvSpPr>
        <p:spPr>
          <a:xfrm>
            <a:off x="10755925" y="4702076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D9D569-A119-4F60-8A17-69867BDE1C57}"/>
              </a:ext>
            </a:extLst>
          </p:cNvPr>
          <p:cNvSpPr/>
          <p:nvPr/>
        </p:nvSpPr>
        <p:spPr>
          <a:xfrm>
            <a:off x="6462553" y="4735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7CB388-0EDD-44D1-895C-82994DB28043}"/>
              </a:ext>
            </a:extLst>
          </p:cNvPr>
          <p:cNvSpPr/>
          <p:nvPr/>
        </p:nvSpPr>
        <p:spPr>
          <a:xfrm>
            <a:off x="7283048" y="3729703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527A01-6AF2-408B-A867-5071CBB346ED}"/>
              </a:ext>
            </a:extLst>
          </p:cNvPr>
          <p:cNvSpPr/>
          <p:nvPr/>
        </p:nvSpPr>
        <p:spPr>
          <a:xfrm>
            <a:off x="7860512" y="2574556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C2716D-9704-4E42-B9F4-D10101DD8749}"/>
              </a:ext>
            </a:extLst>
          </p:cNvPr>
          <p:cNvSpPr/>
          <p:nvPr/>
        </p:nvSpPr>
        <p:spPr>
          <a:xfrm>
            <a:off x="9702457" y="3719899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CC2222-E9F1-41CB-A76D-67F8D8E9A575}"/>
              </a:ext>
            </a:extLst>
          </p:cNvPr>
          <p:cNvSpPr/>
          <p:nvPr/>
        </p:nvSpPr>
        <p:spPr>
          <a:xfrm>
            <a:off x="8843250" y="4190320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67" name="Graphic 66" descr="Thermometer">
            <a:extLst>
              <a:ext uri="{FF2B5EF4-FFF2-40B4-BE49-F238E27FC236}">
                <a16:creationId xmlns:a16="http://schemas.microsoft.com/office/drawing/2014/main" id="{9DB5765D-7566-49B5-86E4-4AC8E641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025" y="2617569"/>
            <a:ext cx="479396" cy="47939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9554CB4C-9848-4BA6-A62C-6A0929862564}"/>
              </a:ext>
            </a:extLst>
          </p:cNvPr>
          <p:cNvSpPr/>
          <p:nvPr/>
        </p:nvSpPr>
        <p:spPr>
          <a:xfrm>
            <a:off x="9955780" y="5559756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3DCCA0-795C-4E8C-8531-C032C852CCF9}"/>
              </a:ext>
            </a:extLst>
          </p:cNvPr>
          <p:cNvSpPr/>
          <p:nvPr/>
        </p:nvSpPr>
        <p:spPr>
          <a:xfrm>
            <a:off x="8626269" y="5559756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A87E089-631C-4065-8571-D8AA95A391BC}"/>
              </a:ext>
            </a:extLst>
          </p:cNvPr>
          <p:cNvSpPr/>
          <p:nvPr/>
        </p:nvSpPr>
        <p:spPr>
          <a:xfrm>
            <a:off x="7288845" y="5542492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6DEB4D6-9D8D-409B-A5C9-D550F2C713E6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 flipH="1">
            <a:off x="8019240" y="3151164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0BC17E-70DA-46C4-B796-54A8081051EC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9200135" y="3151164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B2026F-C6FD-43D5-95BE-2DDF523AD52B}"/>
              </a:ext>
            </a:extLst>
          </p:cNvPr>
          <p:cNvCxnSpPr>
            <a:cxnSpLocks/>
            <a:stCxn id="62" idx="3"/>
            <a:endCxn id="66" idx="0"/>
          </p:cNvCxnSpPr>
          <p:nvPr/>
        </p:nvCxnSpPr>
        <p:spPr>
          <a:xfrm>
            <a:off x="8755431" y="3984785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4F66785-9345-418F-8141-9CAA09745EEE}"/>
              </a:ext>
            </a:extLst>
          </p:cNvPr>
          <p:cNvCxnSpPr>
            <a:cxnSpLocks/>
            <a:stCxn id="64" idx="1"/>
            <a:endCxn id="66" idx="0"/>
          </p:cNvCxnSpPr>
          <p:nvPr/>
        </p:nvCxnSpPr>
        <p:spPr>
          <a:xfrm flipH="1">
            <a:off x="9216606" y="3974981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087C1F-819C-4DAD-9B71-1AD3428F54F8}"/>
              </a:ext>
            </a:extLst>
          </p:cNvPr>
          <p:cNvCxnSpPr>
            <a:cxnSpLocks/>
            <a:stCxn id="53" idx="0"/>
            <a:endCxn id="62" idx="1"/>
          </p:cNvCxnSpPr>
          <p:nvPr/>
        </p:nvCxnSpPr>
        <p:spPr>
          <a:xfrm flipV="1">
            <a:off x="7060428" y="3984785"/>
            <a:ext cx="222620" cy="7509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1F3D79D-122D-4AB7-8C28-E9D10A9E0ABF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>
            <a:off x="11104829" y="3974981"/>
            <a:ext cx="248971" cy="727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2DB860-936B-4F55-B406-CDB87F205E1C}"/>
              </a:ext>
            </a:extLst>
          </p:cNvPr>
          <p:cNvCxnSpPr>
            <a:cxnSpLocks/>
            <a:stCxn id="62" idx="2"/>
            <a:endCxn id="70" idx="0"/>
          </p:cNvCxnSpPr>
          <p:nvPr/>
        </p:nvCxnSpPr>
        <p:spPr>
          <a:xfrm flipH="1">
            <a:off x="7886720" y="4239867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453AC44-6ADE-42A8-8461-A6A3EBA6FC1F}"/>
              </a:ext>
            </a:extLst>
          </p:cNvPr>
          <p:cNvCxnSpPr>
            <a:cxnSpLocks/>
            <a:stCxn id="62" idx="2"/>
            <a:endCxn id="69" idx="0"/>
          </p:cNvCxnSpPr>
          <p:nvPr/>
        </p:nvCxnSpPr>
        <p:spPr>
          <a:xfrm>
            <a:off x="8019240" y="4239867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78ACC2-487E-4315-9514-CF8B472FC7E1}"/>
              </a:ext>
            </a:extLst>
          </p:cNvPr>
          <p:cNvCxnSpPr>
            <a:cxnSpLocks/>
            <a:stCxn id="62" idx="2"/>
            <a:endCxn id="68" idx="0"/>
          </p:cNvCxnSpPr>
          <p:nvPr/>
        </p:nvCxnSpPr>
        <p:spPr>
          <a:xfrm>
            <a:off x="8019240" y="4239867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17A9D3B-71BE-4128-8C50-767F4C02E18E}"/>
              </a:ext>
            </a:extLst>
          </p:cNvPr>
          <p:cNvCxnSpPr>
            <a:cxnSpLocks/>
            <a:stCxn id="64" idx="2"/>
            <a:endCxn id="68" idx="0"/>
          </p:cNvCxnSpPr>
          <p:nvPr/>
        </p:nvCxnSpPr>
        <p:spPr>
          <a:xfrm>
            <a:off x="10403643" y="4230063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D7109-F886-434B-B3B0-EED7826EC4A7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 flipH="1">
            <a:off x="9224144" y="4230063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406364-F428-4269-AD53-D6252518D651}"/>
              </a:ext>
            </a:extLst>
          </p:cNvPr>
          <p:cNvCxnSpPr>
            <a:cxnSpLocks/>
            <a:stCxn id="64" idx="2"/>
            <a:endCxn id="70" idx="0"/>
          </p:cNvCxnSpPr>
          <p:nvPr/>
        </p:nvCxnSpPr>
        <p:spPr>
          <a:xfrm flipH="1">
            <a:off x="7886720" y="4230063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2DF7C857-BE0C-46A1-8631-53EE1B3F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7" y="274313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329B6251-A1A9-4358-8738-51196F4F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83" y="371762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41EF3833-0C3C-44A7-9BDD-D33E1956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8" y="3755260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Arrow Rotate left">
            <a:extLst>
              <a:ext uri="{FF2B5EF4-FFF2-40B4-BE49-F238E27FC236}">
                <a16:creationId xmlns:a16="http://schemas.microsoft.com/office/drawing/2014/main" id="{4E4DA702-12CE-4082-B536-C6AE6389E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185133">
            <a:off x="6324696" y="2151781"/>
            <a:ext cx="1852847" cy="14944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15A32-082E-4247-B35D-5569492E40D5}"/>
              </a:ext>
            </a:extLst>
          </p:cNvPr>
          <p:cNvSpPr/>
          <p:nvPr/>
        </p:nvSpPr>
        <p:spPr>
          <a:xfrm>
            <a:off x="445962" y="49138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Converging time. </a:t>
            </a:r>
            <a:r>
              <a:rPr lang="en-US" dirty="0"/>
              <a:t>It’s not biological et all, </a:t>
            </a:r>
            <a:r>
              <a:rPr lang="en-US" dirty="0">
                <a:solidFill>
                  <a:schemeClr val="bg1"/>
                </a:solidFill>
              </a:rPr>
              <a:t>BUT by using </a:t>
            </a:r>
            <a:r>
              <a:rPr lang="en-US" b="1" dirty="0">
                <a:solidFill>
                  <a:schemeClr val="bg1"/>
                </a:solidFill>
              </a:rPr>
              <a:t>Hebbian learning</a:t>
            </a:r>
            <a:r>
              <a:rPr lang="en-US" dirty="0">
                <a:solidFill>
                  <a:schemeClr val="bg1"/>
                </a:solidFill>
              </a:rPr>
              <a:t> for triadic associations we reach &lt;300 ms </a:t>
            </a:r>
          </a:p>
          <a:p>
            <a:r>
              <a:rPr lang="en-US" dirty="0">
                <a:solidFill>
                  <a:schemeClr val="bg1"/>
                </a:solidFill>
              </a:rPr>
              <a:t>	-&gt; </a:t>
            </a:r>
            <a:r>
              <a:rPr lang="en-US" u="sng" dirty="0">
                <a:solidFill>
                  <a:schemeClr val="bg1"/>
                </a:solidFill>
              </a:rPr>
              <a:t>see the Supplementary section D.3 Associative memory with learning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3513D19-B248-4B51-BA3B-42AAD068F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270" y="960693"/>
            <a:ext cx="4490199" cy="3461607"/>
          </a:xfrm>
          <a:prstGeom prst="rect">
            <a:avLst/>
          </a:prstGeom>
        </p:spPr>
      </p:pic>
      <p:pic>
        <p:nvPicPr>
          <p:cNvPr id="48" name="Graphic 47" descr="Lightning bolt">
            <a:extLst>
              <a:ext uri="{FF2B5EF4-FFF2-40B4-BE49-F238E27FC236}">
                <a16:creationId xmlns:a16="http://schemas.microsoft.com/office/drawing/2014/main" id="{6289B8EA-FCB9-43E9-BF25-B36A0AC95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386585">
            <a:off x="385361" y="1299500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29D79E9-1946-4A5D-9673-2CB4D0374F88}"/>
              </a:ext>
            </a:extLst>
          </p:cNvPr>
          <p:cNvSpPr/>
          <p:nvPr/>
        </p:nvSpPr>
        <p:spPr>
          <a:xfrm>
            <a:off x="8246359" y="1150022"/>
            <a:ext cx="1479317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Merge </a:t>
            </a:r>
          </a:p>
          <a:p>
            <a:pPr algn="ctr"/>
            <a:r>
              <a:rPr lang="it-IT" dirty="0"/>
              <a:t>subnet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2A4056-5BDC-425D-A174-E17F267DAA7E}"/>
              </a:ext>
            </a:extLst>
          </p:cNvPr>
          <p:cNvSpPr/>
          <p:nvPr/>
        </p:nvSpPr>
        <p:spPr>
          <a:xfrm>
            <a:off x="6707295" y="1156372"/>
            <a:ext cx="1472383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Overcame subnet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EF9250-76BC-4716-AFE7-DFAE68ACCEDD}"/>
              </a:ext>
            </a:extLst>
          </p:cNvPr>
          <p:cNvSpPr txBox="1"/>
          <p:nvPr/>
        </p:nvSpPr>
        <p:spPr>
          <a:xfrm>
            <a:off x="6632774" y="701934"/>
            <a:ext cx="318924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TOPOLOGY MODIFICATION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FBD33626-22C6-4153-9E6D-8FD8CE9C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6" y="4137429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52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BE8489-6DEA-4BD9-8467-3B5E38BB34B4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6231993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dynamics…, e.g. hot-coffee*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2477397-FE42-4C3C-BB9E-A0042218158A}"/>
              </a:ext>
            </a:extLst>
          </p:cNvPr>
          <p:cNvSpPr/>
          <p:nvPr/>
        </p:nvSpPr>
        <p:spPr>
          <a:xfrm rot="16200000">
            <a:off x="521730" y="1387525"/>
            <a:ext cx="920292" cy="36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Hot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98672-3181-4368-8CBD-1856EA64C901}"/>
              </a:ext>
            </a:extLst>
          </p:cNvPr>
          <p:cNvSpPr/>
          <p:nvPr/>
        </p:nvSpPr>
        <p:spPr>
          <a:xfrm rot="16200000">
            <a:off x="419259" y="2526990"/>
            <a:ext cx="1117295" cy="358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Warm</a:t>
            </a:r>
            <a:endParaRPr lang="en-US" sz="1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3C860A-E668-4A1F-BEB5-DA5FBF88D663}"/>
              </a:ext>
            </a:extLst>
          </p:cNvPr>
          <p:cNvSpPr/>
          <p:nvPr/>
        </p:nvSpPr>
        <p:spPr>
          <a:xfrm rot="16200000">
            <a:off x="615443" y="3584038"/>
            <a:ext cx="732865" cy="366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Cold</a:t>
            </a:r>
            <a:endParaRPr lang="it-IT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B24E04-F081-4216-A987-4BF2F6D8A1AB}"/>
              </a:ext>
            </a:extLst>
          </p:cNvPr>
          <p:cNvCxnSpPr>
            <a:cxnSpLocks/>
          </p:cNvCxnSpPr>
          <p:nvPr/>
        </p:nvCxnSpPr>
        <p:spPr>
          <a:xfrm flipV="1">
            <a:off x="1762959" y="1029721"/>
            <a:ext cx="0" cy="29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034AE16-4CD3-489C-9F8F-80B1A557D7E8}"/>
              </a:ext>
            </a:extLst>
          </p:cNvPr>
          <p:cNvSpPr txBox="1"/>
          <p:nvPr/>
        </p:nvSpPr>
        <p:spPr>
          <a:xfrm rot="16200000">
            <a:off x="1040904" y="3505485"/>
            <a:ext cx="69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0-24 </a:t>
            </a:r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8190B5-512B-4425-B0F5-F9EBFE2F40B8}"/>
              </a:ext>
            </a:extLst>
          </p:cNvPr>
          <p:cNvSpPr txBox="1"/>
          <p:nvPr/>
        </p:nvSpPr>
        <p:spPr>
          <a:xfrm rot="16200000">
            <a:off x="1046138" y="2505655"/>
            <a:ext cx="6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25-69 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54874-58B2-448B-9508-14FC0446EDC4}"/>
              </a:ext>
            </a:extLst>
          </p:cNvPr>
          <p:cNvSpPr txBox="1"/>
          <p:nvPr/>
        </p:nvSpPr>
        <p:spPr>
          <a:xfrm rot="16200000">
            <a:off x="1061528" y="1401169"/>
            <a:ext cx="67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70-99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DFFB-DFC1-434D-8F70-69660022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28B-218A-4C60-B5B7-3AAF0713402C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45036-34B7-480D-B4AA-E6052281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25</a:t>
            </a:fld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3E87A1D-ACA8-4C45-8E1F-941C2583FF4F}"/>
              </a:ext>
            </a:extLst>
          </p:cNvPr>
          <p:cNvSpPr/>
          <p:nvPr/>
        </p:nvSpPr>
        <p:spPr>
          <a:xfrm>
            <a:off x="10755925" y="4702076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D9D569-A119-4F60-8A17-69867BDE1C57}"/>
              </a:ext>
            </a:extLst>
          </p:cNvPr>
          <p:cNvSpPr/>
          <p:nvPr/>
        </p:nvSpPr>
        <p:spPr>
          <a:xfrm>
            <a:off x="6462553" y="4735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7CB388-0EDD-44D1-895C-82994DB28043}"/>
              </a:ext>
            </a:extLst>
          </p:cNvPr>
          <p:cNvSpPr/>
          <p:nvPr/>
        </p:nvSpPr>
        <p:spPr>
          <a:xfrm>
            <a:off x="7283048" y="3729703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527A01-6AF2-408B-A867-5071CBB346ED}"/>
              </a:ext>
            </a:extLst>
          </p:cNvPr>
          <p:cNvSpPr/>
          <p:nvPr/>
        </p:nvSpPr>
        <p:spPr>
          <a:xfrm>
            <a:off x="7860512" y="2574556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C2716D-9704-4E42-B9F4-D10101DD8749}"/>
              </a:ext>
            </a:extLst>
          </p:cNvPr>
          <p:cNvSpPr/>
          <p:nvPr/>
        </p:nvSpPr>
        <p:spPr>
          <a:xfrm>
            <a:off x="9702457" y="3719899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CC2222-E9F1-41CB-A76D-67F8D8E9A575}"/>
              </a:ext>
            </a:extLst>
          </p:cNvPr>
          <p:cNvSpPr/>
          <p:nvPr/>
        </p:nvSpPr>
        <p:spPr>
          <a:xfrm>
            <a:off x="8843250" y="4190320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67" name="Graphic 66" descr="Thermometer">
            <a:extLst>
              <a:ext uri="{FF2B5EF4-FFF2-40B4-BE49-F238E27FC236}">
                <a16:creationId xmlns:a16="http://schemas.microsoft.com/office/drawing/2014/main" id="{9DB5765D-7566-49B5-86E4-4AC8E641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025" y="2617569"/>
            <a:ext cx="479396" cy="47939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9554CB4C-9848-4BA6-A62C-6A0929862564}"/>
              </a:ext>
            </a:extLst>
          </p:cNvPr>
          <p:cNvSpPr/>
          <p:nvPr/>
        </p:nvSpPr>
        <p:spPr>
          <a:xfrm>
            <a:off x="9955780" y="5559756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3DCCA0-795C-4E8C-8531-C032C852CCF9}"/>
              </a:ext>
            </a:extLst>
          </p:cNvPr>
          <p:cNvSpPr/>
          <p:nvPr/>
        </p:nvSpPr>
        <p:spPr>
          <a:xfrm>
            <a:off x="8626269" y="5559756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A87E089-631C-4065-8571-D8AA95A391BC}"/>
              </a:ext>
            </a:extLst>
          </p:cNvPr>
          <p:cNvSpPr/>
          <p:nvPr/>
        </p:nvSpPr>
        <p:spPr>
          <a:xfrm>
            <a:off x="7288845" y="5542492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6DEB4D6-9D8D-409B-A5C9-D550F2C713E6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 flipH="1">
            <a:off x="8019240" y="3151164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0BC17E-70DA-46C4-B796-54A8081051EC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9200135" y="3151164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B2026F-C6FD-43D5-95BE-2DDF523AD52B}"/>
              </a:ext>
            </a:extLst>
          </p:cNvPr>
          <p:cNvCxnSpPr>
            <a:cxnSpLocks/>
            <a:stCxn id="62" idx="3"/>
            <a:endCxn id="66" idx="0"/>
          </p:cNvCxnSpPr>
          <p:nvPr/>
        </p:nvCxnSpPr>
        <p:spPr>
          <a:xfrm>
            <a:off x="8755431" y="3984785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4F66785-9345-418F-8141-9CAA09745EEE}"/>
              </a:ext>
            </a:extLst>
          </p:cNvPr>
          <p:cNvCxnSpPr>
            <a:cxnSpLocks/>
            <a:stCxn id="64" idx="1"/>
            <a:endCxn id="66" idx="0"/>
          </p:cNvCxnSpPr>
          <p:nvPr/>
        </p:nvCxnSpPr>
        <p:spPr>
          <a:xfrm flipH="1">
            <a:off x="9216606" y="3974981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087C1F-819C-4DAD-9B71-1AD3428F54F8}"/>
              </a:ext>
            </a:extLst>
          </p:cNvPr>
          <p:cNvCxnSpPr>
            <a:cxnSpLocks/>
            <a:stCxn id="53" idx="0"/>
            <a:endCxn id="62" idx="1"/>
          </p:cNvCxnSpPr>
          <p:nvPr/>
        </p:nvCxnSpPr>
        <p:spPr>
          <a:xfrm flipV="1">
            <a:off x="7060428" y="3984785"/>
            <a:ext cx="222620" cy="7509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1F3D79D-122D-4AB7-8C28-E9D10A9E0ABF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>
            <a:off x="11104829" y="3974981"/>
            <a:ext cx="248971" cy="727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2DB860-936B-4F55-B406-CDB87F205E1C}"/>
              </a:ext>
            </a:extLst>
          </p:cNvPr>
          <p:cNvCxnSpPr>
            <a:cxnSpLocks/>
            <a:stCxn id="62" idx="2"/>
            <a:endCxn id="70" idx="0"/>
          </p:cNvCxnSpPr>
          <p:nvPr/>
        </p:nvCxnSpPr>
        <p:spPr>
          <a:xfrm flipH="1">
            <a:off x="7886720" y="4239867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453AC44-6ADE-42A8-8461-A6A3EBA6FC1F}"/>
              </a:ext>
            </a:extLst>
          </p:cNvPr>
          <p:cNvCxnSpPr>
            <a:cxnSpLocks/>
            <a:stCxn id="62" idx="2"/>
            <a:endCxn id="69" idx="0"/>
          </p:cNvCxnSpPr>
          <p:nvPr/>
        </p:nvCxnSpPr>
        <p:spPr>
          <a:xfrm>
            <a:off x="8019240" y="4239867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78ACC2-487E-4315-9514-CF8B472FC7E1}"/>
              </a:ext>
            </a:extLst>
          </p:cNvPr>
          <p:cNvCxnSpPr>
            <a:cxnSpLocks/>
            <a:stCxn id="62" idx="2"/>
            <a:endCxn id="68" idx="0"/>
          </p:cNvCxnSpPr>
          <p:nvPr/>
        </p:nvCxnSpPr>
        <p:spPr>
          <a:xfrm>
            <a:off x="8019240" y="4239867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17A9D3B-71BE-4128-8C50-767F4C02E18E}"/>
              </a:ext>
            </a:extLst>
          </p:cNvPr>
          <p:cNvCxnSpPr>
            <a:cxnSpLocks/>
            <a:stCxn id="64" idx="2"/>
            <a:endCxn id="68" idx="0"/>
          </p:cNvCxnSpPr>
          <p:nvPr/>
        </p:nvCxnSpPr>
        <p:spPr>
          <a:xfrm>
            <a:off x="10403643" y="4230063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D7109-F886-434B-B3B0-EED7826EC4A7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 flipH="1">
            <a:off x="9224144" y="4230063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406364-F428-4269-AD53-D6252518D651}"/>
              </a:ext>
            </a:extLst>
          </p:cNvPr>
          <p:cNvCxnSpPr>
            <a:cxnSpLocks/>
            <a:stCxn id="64" idx="2"/>
            <a:endCxn id="70" idx="0"/>
          </p:cNvCxnSpPr>
          <p:nvPr/>
        </p:nvCxnSpPr>
        <p:spPr>
          <a:xfrm flipH="1">
            <a:off x="7886720" y="4230063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2DF7C857-BE0C-46A1-8631-53EE1B3F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7" y="274313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329B6251-A1A9-4358-8738-51196F4F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83" y="371762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41EF3833-0C3C-44A7-9BDD-D33E1956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8" y="3755260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Arrow Rotate left">
            <a:extLst>
              <a:ext uri="{FF2B5EF4-FFF2-40B4-BE49-F238E27FC236}">
                <a16:creationId xmlns:a16="http://schemas.microsoft.com/office/drawing/2014/main" id="{4E4DA702-12CE-4082-B536-C6AE6389E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185133">
            <a:off x="6324696" y="2151781"/>
            <a:ext cx="1852847" cy="14944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15A32-082E-4247-B35D-5569492E40D5}"/>
              </a:ext>
            </a:extLst>
          </p:cNvPr>
          <p:cNvSpPr/>
          <p:nvPr/>
        </p:nvSpPr>
        <p:spPr>
          <a:xfrm>
            <a:off x="445962" y="49138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Converging time. </a:t>
            </a:r>
            <a:r>
              <a:rPr lang="en-US" dirty="0"/>
              <a:t>It’s not biological et all, BUT by using </a:t>
            </a:r>
            <a:r>
              <a:rPr lang="en-US" b="1" dirty="0"/>
              <a:t>Hebbian learning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triadic associations </a:t>
            </a:r>
            <a:r>
              <a:rPr lang="en-US" dirty="0"/>
              <a:t>we reach &lt;300 ms </a:t>
            </a:r>
          </a:p>
          <a:p>
            <a:r>
              <a:rPr lang="en-US" dirty="0"/>
              <a:t>	-&gt; </a:t>
            </a:r>
            <a:r>
              <a:rPr lang="en-US" u="sng" dirty="0"/>
              <a:t>see the Supplementary section D.3 Associative memory with learning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3513D19-B248-4B51-BA3B-42AAD068F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270" y="960693"/>
            <a:ext cx="4490199" cy="3461607"/>
          </a:xfrm>
          <a:prstGeom prst="rect">
            <a:avLst/>
          </a:prstGeom>
        </p:spPr>
      </p:pic>
      <p:pic>
        <p:nvPicPr>
          <p:cNvPr id="48" name="Graphic 47" descr="Lightning bolt">
            <a:extLst>
              <a:ext uri="{FF2B5EF4-FFF2-40B4-BE49-F238E27FC236}">
                <a16:creationId xmlns:a16="http://schemas.microsoft.com/office/drawing/2014/main" id="{6289B8EA-FCB9-43E9-BF25-B36A0AC95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386585">
            <a:off x="385361" y="1299500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29D79E9-1946-4A5D-9673-2CB4D0374F88}"/>
              </a:ext>
            </a:extLst>
          </p:cNvPr>
          <p:cNvSpPr/>
          <p:nvPr/>
        </p:nvSpPr>
        <p:spPr>
          <a:xfrm>
            <a:off x="8246359" y="1150022"/>
            <a:ext cx="1479317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Merge </a:t>
            </a:r>
          </a:p>
          <a:p>
            <a:pPr algn="ctr"/>
            <a:r>
              <a:rPr lang="it-IT" dirty="0"/>
              <a:t>subnet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2A4056-5BDC-425D-A174-E17F267DAA7E}"/>
              </a:ext>
            </a:extLst>
          </p:cNvPr>
          <p:cNvSpPr/>
          <p:nvPr/>
        </p:nvSpPr>
        <p:spPr>
          <a:xfrm>
            <a:off x="6707295" y="1156372"/>
            <a:ext cx="1472383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Overcame subnet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EF9250-76BC-4716-AFE7-DFAE68ACCEDD}"/>
              </a:ext>
            </a:extLst>
          </p:cNvPr>
          <p:cNvSpPr txBox="1"/>
          <p:nvPr/>
        </p:nvSpPr>
        <p:spPr>
          <a:xfrm>
            <a:off x="6632774" y="701934"/>
            <a:ext cx="318924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TOPOLOGY MODIFICATION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FBD33626-22C6-4153-9E6D-8FD8CE9C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6" y="4137429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B6DE1913-718A-494D-B3E0-67B7B29E3666}"/>
              </a:ext>
            </a:extLst>
          </p:cNvPr>
          <p:cNvSpPr/>
          <p:nvPr/>
        </p:nvSpPr>
        <p:spPr>
          <a:xfrm>
            <a:off x="672129" y="1220476"/>
            <a:ext cx="6731555" cy="354128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E11AACA-354A-4ADF-97C1-EA4BBDAAEA1F}"/>
              </a:ext>
            </a:extLst>
          </p:cNvPr>
          <p:cNvGrpSpPr/>
          <p:nvPr/>
        </p:nvGrpSpPr>
        <p:grpSpPr>
          <a:xfrm>
            <a:off x="1849334" y="1457211"/>
            <a:ext cx="1621880" cy="2768602"/>
            <a:chOff x="9479838" y="2624308"/>
            <a:chExt cx="1621880" cy="2768602"/>
          </a:xfrm>
        </p:grpSpPr>
        <p:sp>
          <p:nvSpPr>
            <p:cNvPr id="120" name="Oval 10">
              <a:extLst>
                <a:ext uri="{FF2B5EF4-FFF2-40B4-BE49-F238E27FC236}">
                  <a16:creationId xmlns:a16="http://schemas.microsoft.com/office/drawing/2014/main" id="{0416BECE-36A8-4B04-BA62-B1CF9A451870}"/>
                </a:ext>
              </a:extLst>
            </p:cNvPr>
            <p:cNvSpPr/>
            <p:nvPr/>
          </p:nvSpPr>
          <p:spPr>
            <a:xfrm>
              <a:off x="10054091" y="3726772"/>
              <a:ext cx="1019181" cy="52387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1" i="0" u="none" strike="noStrike" kern="1200" cap="none" spc="0" baseline="0" dirty="0">
                  <a:uFillTx/>
                  <a:latin typeface="Calibri"/>
                </a:rPr>
                <a:t>WARM</a:t>
              </a:r>
              <a:endParaRPr lang="en-US" sz="1200" b="1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121" name="Oval 13">
              <a:extLst>
                <a:ext uri="{FF2B5EF4-FFF2-40B4-BE49-F238E27FC236}">
                  <a16:creationId xmlns:a16="http://schemas.microsoft.com/office/drawing/2014/main" id="{C0EC4AE4-BA96-4B5E-AAAD-A4F868CC6DBB}"/>
                </a:ext>
              </a:extLst>
            </p:cNvPr>
            <p:cNvSpPr/>
            <p:nvPr/>
          </p:nvSpPr>
          <p:spPr>
            <a:xfrm>
              <a:off x="9551364" y="2949384"/>
              <a:ext cx="948214" cy="52387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1" i="0" u="none" strike="noStrike" kern="1200" cap="none" spc="0" baseline="0" dirty="0">
                  <a:uFillTx/>
                  <a:latin typeface="Calibri"/>
                </a:rPr>
                <a:t>COFFEE</a:t>
              </a:r>
            </a:p>
          </p:txBody>
        </p:sp>
        <p:sp>
          <p:nvSpPr>
            <p:cNvPr id="122" name="Flowchart: Connector 37">
              <a:extLst>
                <a:ext uri="{FF2B5EF4-FFF2-40B4-BE49-F238E27FC236}">
                  <a16:creationId xmlns:a16="http://schemas.microsoft.com/office/drawing/2014/main" id="{B94FE050-5430-44C4-93ED-AFE2AF59F1E3}"/>
                </a:ext>
              </a:extLst>
            </p:cNvPr>
            <p:cNvSpPr/>
            <p:nvPr/>
          </p:nvSpPr>
          <p:spPr>
            <a:xfrm>
              <a:off x="9690370" y="4956942"/>
              <a:ext cx="583067" cy="359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0000"/>
              </a:schemeClr>
            </a:solidFill>
            <a:ln w="12701" cap="flat">
              <a:solidFill>
                <a:schemeClr val="tx1">
                  <a:alpha val="40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900" b="0" i="0" u="none" strike="noStrike" kern="1200" cap="none" spc="0" baseline="0" dirty="0">
                  <a:uFillTx/>
                  <a:latin typeface="Calibri"/>
                </a:rPr>
                <a:t>e.g.,50°</a:t>
              </a:r>
              <a:endParaRPr lang="en-US" sz="900" b="0" i="0" u="none" strike="noStrike" kern="1200" cap="none" spc="0" baseline="0" dirty="0">
                <a:uFillTx/>
                <a:latin typeface="Calibri"/>
              </a:endParaRPr>
            </a:p>
          </p:txBody>
        </p:sp>
        <p:cxnSp>
          <p:nvCxnSpPr>
            <p:cNvPr id="123" name="Straight Arrow Connector 127">
              <a:extLst>
                <a:ext uri="{FF2B5EF4-FFF2-40B4-BE49-F238E27FC236}">
                  <a16:creationId xmlns:a16="http://schemas.microsoft.com/office/drawing/2014/main" id="{44279285-53C6-42F1-B1C2-CE19F02CA550}"/>
                </a:ext>
              </a:extLst>
            </p:cNvPr>
            <p:cNvCxnSpPr>
              <a:stCxn id="121" idx="6"/>
              <a:endCxn id="120" idx="0"/>
            </p:cNvCxnSpPr>
            <p:nvPr/>
          </p:nvCxnSpPr>
          <p:spPr>
            <a:xfrm>
              <a:off x="10360715" y="3396542"/>
              <a:ext cx="202967" cy="33023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124" name="Straight Arrow Connector 133">
              <a:extLst>
                <a:ext uri="{FF2B5EF4-FFF2-40B4-BE49-F238E27FC236}">
                  <a16:creationId xmlns:a16="http://schemas.microsoft.com/office/drawing/2014/main" id="{0806583A-E1DD-471F-9CFE-020CC6F950D1}"/>
                </a:ext>
              </a:extLst>
            </p:cNvPr>
            <p:cNvCxnSpPr>
              <a:stCxn id="122" idx="1"/>
              <a:endCxn id="120" idx="2"/>
            </p:cNvCxnSpPr>
            <p:nvPr/>
          </p:nvCxnSpPr>
          <p:spPr>
            <a:xfrm flipV="1">
              <a:off x="10273437" y="4250650"/>
              <a:ext cx="290245" cy="88609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125" name="Straight Arrow Connector 161">
              <a:extLst>
                <a:ext uri="{FF2B5EF4-FFF2-40B4-BE49-F238E27FC236}">
                  <a16:creationId xmlns:a16="http://schemas.microsoft.com/office/drawing/2014/main" id="{914B998F-F94E-4CC4-991F-86F0D35B2436}"/>
                </a:ext>
              </a:extLst>
            </p:cNvPr>
            <p:cNvCxnSpPr>
              <a:stCxn id="121" idx="2"/>
              <a:endCxn id="122" idx="0"/>
            </p:cNvCxnSpPr>
            <p:nvPr/>
          </p:nvCxnSpPr>
          <p:spPr>
            <a:xfrm flipH="1">
              <a:off x="9981904" y="3473262"/>
              <a:ext cx="43567" cy="14836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  <a:headEnd type="arrow"/>
              <a:tailEnd type="arrow"/>
            </a:ln>
          </p:spPr>
        </p:cxnSp>
        <p:sp>
          <p:nvSpPr>
            <p:cNvPr id="126" name="Freeform: Shape 175">
              <a:extLst>
                <a:ext uri="{FF2B5EF4-FFF2-40B4-BE49-F238E27FC236}">
                  <a16:creationId xmlns:a16="http://schemas.microsoft.com/office/drawing/2014/main" id="{18102566-96A3-4B22-83E4-B32ACA963F2A}"/>
                </a:ext>
              </a:extLst>
            </p:cNvPr>
            <p:cNvSpPr/>
            <p:nvPr/>
          </p:nvSpPr>
          <p:spPr>
            <a:xfrm>
              <a:off x="9479838" y="2624308"/>
              <a:ext cx="1621880" cy="27686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1000"/>
                <a:gd name="f7" fmla="val 2768600"/>
                <a:gd name="f8" fmla="val 190500"/>
                <a:gd name="f9" fmla="val 2590800"/>
                <a:gd name="f10" fmla="val 198967"/>
                <a:gd name="f11" fmla="val 2620433"/>
                <a:gd name="f12" fmla="val 197773"/>
                <a:gd name="f13" fmla="val 2654775"/>
                <a:gd name="f14" fmla="val 215900"/>
                <a:gd name="f15" fmla="val 2679700"/>
                <a:gd name="f16" fmla="val 233855"/>
                <a:gd name="f17" fmla="val 2704388"/>
                <a:gd name="f18" fmla="val 263140"/>
                <a:gd name="f19" fmla="val 2720847"/>
                <a:gd name="f20" fmla="val 292100"/>
                <a:gd name="f21" fmla="val 2730500"/>
                <a:gd name="f22" fmla="val 412659"/>
                <a:gd name="f23" fmla="val 2770686"/>
                <a:gd name="f24" fmla="val 341636"/>
                <a:gd name="f25" fmla="val 2753476"/>
                <a:gd name="f26" fmla="val 508000"/>
                <a:gd name="f27" fmla="val 558800"/>
                <a:gd name="f28" fmla="val 2764367"/>
                <a:gd name="f29" fmla="val 609871"/>
                <a:gd name="f30" fmla="val 2762637"/>
                <a:gd name="f31" fmla="val 660400"/>
                <a:gd name="f32" fmla="val 2755900"/>
                <a:gd name="f33" fmla="val 673670"/>
                <a:gd name="f34" fmla="val 2754131"/>
                <a:gd name="f35" fmla="val 688047"/>
                <a:gd name="f36" fmla="val 2751563"/>
                <a:gd name="f37" fmla="val 698500"/>
                <a:gd name="f38" fmla="val 2743200"/>
                <a:gd name="f39" fmla="val 710419"/>
                <a:gd name="f40" fmla="val 2733665"/>
                <a:gd name="f41" fmla="val 713107"/>
                <a:gd name="f42" fmla="val 2715893"/>
                <a:gd name="f43" fmla="val 723900"/>
                <a:gd name="f44" fmla="val 2705100"/>
                <a:gd name="f45" fmla="val 734693"/>
                <a:gd name="f46" fmla="val 2694307"/>
                <a:gd name="f47" fmla="val 750274"/>
                <a:gd name="f48" fmla="val 2689471"/>
                <a:gd name="f49" fmla="val 762000"/>
                <a:gd name="f50" fmla="val 825421"/>
                <a:gd name="f51" fmla="val 2626849"/>
                <a:gd name="f52" fmla="val 771243"/>
                <a:gd name="f53" fmla="val 2651219"/>
                <a:gd name="f54" fmla="val 838200"/>
                <a:gd name="f55" fmla="val 2628900"/>
                <a:gd name="f56" fmla="val 905933"/>
                <a:gd name="f57" fmla="val 2527300"/>
                <a:gd name="f58" fmla="val 817033"/>
                <a:gd name="f59" fmla="val 2650067"/>
                <a:gd name="f60" fmla="val 901700"/>
                <a:gd name="f61" fmla="val 2565400"/>
                <a:gd name="f62" fmla="val 926319"/>
                <a:gd name="f63" fmla="val 2540781"/>
                <a:gd name="f64" fmla="val 929471"/>
                <a:gd name="f65" fmla="val 2520188"/>
                <a:gd name="f66" fmla="val 939800"/>
                <a:gd name="f67" fmla="val 2489200"/>
                <a:gd name="f68" fmla="val 944033"/>
                <a:gd name="f69" fmla="val 2434167"/>
                <a:gd name="f70" fmla="val 943892"/>
                <a:gd name="f71" fmla="val 2378620"/>
                <a:gd name="f72" fmla="val 952500"/>
                <a:gd name="f73" fmla="val 2324100"/>
                <a:gd name="f74" fmla="val 956676"/>
                <a:gd name="f75" fmla="val 2297654"/>
                <a:gd name="f76" fmla="val 969433"/>
                <a:gd name="f77" fmla="val 2273300"/>
                <a:gd name="f78" fmla="val 977900"/>
                <a:gd name="f79" fmla="val 2247900"/>
                <a:gd name="f80" fmla="val 1003300"/>
                <a:gd name="f81" fmla="val 2171700"/>
                <a:gd name="f82" fmla="val 1007533"/>
                <a:gd name="f83" fmla="val 2159000"/>
                <a:gd name="f84" fmla="val 1008574"/>
                <a:gd name="f85" fmla="val 2144739"/>
                <a:gd name="f86" fmla="val 1016000"/>
                <a:gd name="f87" fmla="val 2133600"/>
                <a:gd name="f88" fmla="val 1066800"/>
                <a:gd name="f89" fmla="val 2057400"/>
                <a:gd name="f90" fmla="val 1117600"/>
                <a:gd name="f91" fmla="val 1981200"/>
                <a:gd name="f92" fmla="val 1126067"/>
                <a:gd name="f93" fmla="val 1968500"/>
                <a:gd name="f94" fmla="val 1130300"/>
                <a:gd name="f95" fmla="val 1951567"/>
                <a:gd name="f96" fmla="val 1143000"/>
                <a:gd name="f97" fmla="val 1943100"/>
                <a:gd name="f98" fmla="val 1219200"/>
                <a:gd name="f99" fmla="val 1892300"/>
                <a:gd name="f100" fmla="val 1227667"/>
                <a:gd name="f101" fmla="val 1879600"/>
                <a:gd name="f102" fmla="val 1232681"/>
                <a:gd name="f103" fmla="val 1863735"/>
                <a:gd name="f104" fmla="val 1244600"/>
                <a:gd name="f105" fmla="val 1854200"/>
                <a:gd name="f106" fmla="val 1255053"/>
                <a:gd name="f107" fmla="val 1845837"/>
                <a:gd name="f108" fmla="val 1270998"/>
                <a:gd name="f109" fmla="val 1848001"/>
                <a:gd name="f110" fmla="val 1282700"/>
                <a:gd name="f111" fmla="val 1841500"/>
                <a:gd name="f112" fmla="val 1309385"/>
                <a:gd name="f113" fmla="val 1826675"/>
                <a:gd name="f114" fmla="val 1333500"/>
                <a:gd name="f115" fmla="val 1807633"/>
                <a:gd name="f116" fmla="val 1358900"/>
                <a:gd name="f117" fmla="val 1790700"/>
                <a:gd name="f118" fmla="val 1397000"/>
                <a:gd name="f119" fmla="val 1765300"/>
                <a:gd name="f120" fmla="val 1435100"/>
                <a:gd name="f121" fmla="val 1739900"/>
                <a:gd name="f122" fmla="val 1468967"/>
                <a:gd name="f123" fmla="val 1638300"/>
                <a:gd name="f124" fmla="val 1418167"/>
                <a:gd name="f125" fmla="val 1756833"/>
                <a:gd name="f126" fmla="val 1485900"/>
                <a:gd name="f127" fmla="val 1689100"/>
                <a:gd name="f128" fmla="val 1553633"/>
                <a:gd name="f129" fmla="val 1621367"/>
                <a:gd name="f130" fmla="val 1672167"/>
                <a:gd name="f131" fmla="val 1536700"/>
                <a:gd name="f132" fmla="val 1540933"/>
                <a:gd name="f133" fmla="val 1625600"/>
                <a:gd name="f134" fmla="val 1542899"/>
                <a:gd name="f135" fmla="val 1611902"/>
                <a:gd name="f136" fmla="val 1549400"/>
                <a:gd name="f137" fmla="val 1600200"/>
                <a:gd name="f138" fmla="val 1564225"/>
                <a:gd name="f139" fmla="val 1573515"/>
                <a:gd name="f140" fmla="val 1590547"/>
                <a:gd name="f141" fmla="val 1552960"/>
                <a:gd name="f142" fmla="val 1524000"/>
                <a:gd name="f143" fmla="val 1632122"/>
                <a:gd name="f144" fmla="val 1428235"/>
                <a:gd name="f145" fmla="val 1589061"/>
                <a:gd name="f146" fmla="val 1546277"/>
                <a:gd name="f147" fmla="val 1447800"/>
                <a:gd name="f148" fmla="val 1644287"/>
                <a:gd name="f149" fmla="val 1435826"/>
                <a:gd name="f150" fmla="val 1646767"/>
                <a:gd name="f151" fmla="val 1422400"/>
                <a:gd name="f152" fmla="val 1409700"/>
                <a:gd name="f153" fmla="val 1647755"/>
                <a:gd name="f154" fmla="val 1374008"/>
                <a:gd name="f155" fmla="val 1650032"/>
                <a:gd name="f156" fmla="val 1280765"/>
                <a:gd name="f157" fmla="val 1231900"/>
                <a:gd name="f158" fmla="val 1618774"/>
                <a:gd name="f159" fmla="val 1218248"/>
                <a:gd name="f160" fmla="val 1609971"/>
                <a:gd name="f161" fmla="val 1205526"/>
                <a:gd name="f162" fmla="val 1193800"/>
                <a:gd name="f163" fmla="val 1588702"/>
                <a:gd name="f164" fmla="val 1180002"/>
                <a:gd name="f165" fmla="val 1574800"/>
                <a:gd name="f166" fmla="val 1168400"/>
                <a:gd name="f167" fmla="val 1562100"/>
                <a:gd name="f168" fmla="val 1155700"/>
                <a:gd name="f169" fmla="val 1531903"/>
                <a:gd name="f170" fmla="val 1065108"/>
                <a:gd name="f171" fmla="val 1574721"/>
                <a:gd name="f172" fmla="val 1174632"/>
                <a:gd name="f173" fmla="val 1511300"/>
                <a:gd name="f174" fmla="val 1079500"/>
                <a:gd name="f175" fmla="val 1503874"/>
                <a:gd name="f176" fmla="val 1068361"/>
                <a:gd name="f177" fmla="val 1504587"/>
                <a:gd name="f178" fmla="val 1053374"/>
                <a:gd name="f179" fmla="val 1498600"/>
                <a:gd name="f180" fmla="val 1041400"/>
                <a:gd name="f181" fmla="val 1491774"/>
                <a:gd name="f182" fmla="val 1027748"/>
                <a:gd name="f183" fmla="val 1480026"/>
                <a:gd name="f184" fmla="val 1016952"/>
                <a:gd name="f185" fmla="val 1473200"/>
                <a:gd name="f186" fmla="val 1467213"/>
                <a:gd name="f187" fmla="val 991326"/>
                <a:gd name="f188" fmla="val 1467001"/>
                <a:gd name="f189" fmla="val 976902"/>
                <a:gd name="f190" fmla="val 1460500"/>
                <a:gd name="f191" fmla="val 965200"/>
                <a:gd name="f192" fmla="val 1445675"/>
                <a:gd name="f193" fmla="val 938515"/>
                <a:gd name="f194" fmla="val 889000"/>
                <a:gd name="f195" fmla="val 1405467"/>
                <a:gd name="f196" fmla="val 842433"/>
                <a:gd name="f197" fmla="val 1403180"/>
                <a:gd name="f198" fmla="val 795649"/>
                <a:gd name="f199" fmla="val 749300"/>
                <a:gd name="f200" fmla="val 1392735"/>
                <a:gd name="f201" fmla="val 717311"/>
                <a:gd name="f202" fmla="val 1366920"/>
                <a:gd name="f203" fmla="val 646361"/>
                <a:gd name="f204" fmla="val 622300"/>
                <a:gd name="f205" fmla="val 1354667"/>
                <a:gd name="f206" fmla="val 609600"/>
                <a:gd name="f207" fmla="val 1357339"/>
                <a:gd name="f208" fmla="val 591626"/>
                <a:gd name="f209" fmla="val 1346200"/>
                <a:gd name="f210" fmla="val 584200"/>
                <a:gd name="f211" fmla="val 1308100"/>
                <a:gd name="f212" fmla="val 1303867"/>
                <a:gd name="f213" fmla="val 546100"/>
                <a:gd name="f214" fmla="val 1301901"/>
                <a:gd name="f215" fmla="val 532402"/>
                <a:gd name="f216" fmla="val 1295400"/>
                <a:gd name="f217" fmla="val 520700"/>
                <a:gd name="f218" fmla="val 1280575"/>
                <a:gd name="f219" fmla="val 494015"/>
                <a:gd name="f220" fmla="val 1254253"/>
                <a:gd name="f221" fmla="val 473460"/>
                <a:gd name="f222" fmla="val 444500"/>
                <a:gd name="f223" fmla="val 1222247"/>
                <a:gd name="f224" fmla="val 377440"/>
                <a:gd name="f225" fmla="val 1239326"/>
                <a:gd name="f226" fmla="val 417539"/>
                <a:gd name="f227" fmla="val 1181100"/>
                <a:gd name="f228" fmla="val 330200"/>
                <a:gd name="f229" fmla="val 1172633"/>
                <a:gd name="f230" fmla="val 317500"/>
                <a:gd name="f231" fmla="val 1166493"/>
                <a:gd name="f232" fmla="val 302893"/>
                <a:gd name="f233" fmla="val 279400"/>
                <a:gd name="f234" fmla="val 1129098"/>
                <a:gd name="f235" fmla="val 267798"/>
                <a:gd name="f236" fmla="val 254000"/>
                <a:gd name="f237" fmla="val 1064683"/>
                <a:gd name="f238" fmla="val 1123950"/>
                <a:gd name="f239" fmla="val 237067"/>
                <a:gd name="f240" fmla="val 1054100"/>
                <a:gd name="f241" fmla="val 1045633"/>
                <a:gd name="f242" fmla="val 177800"/>
                <a:gd name="f243" fmla="val 1039493"/>
                <a:gd name="f244" fmla="val 163193"/>
                <a:gd name="f245" fmla="val 1028700"/>
                <a:gd name="f246" fmla="val 152400"/>
                <a:gd name="f247" fmla="val 1017907"/>
                <a:gd name="f248" fmla="val 141607"/>
                <a:gd name="f249" fmla="val 1000135"/>
                <a:gd name="f250" fmla="val 138919"/>
                <a:gd name="f251" fmla="val 990600"/>
                <a:gd name="f252" fmla="val 127000"/>
                <a:gd name="f253" fmla="val 982237"/>
                <a:gd name="f254" fmla="val 116547"/>
                <a:gd name="f255" fmla="val 988793"/>
                <a:gd name="f256" fmla="val 96681"/>
                <a:gd name="f257" fmla="val 88900"/>
                <a:gd name="f258" fmla="val 956113"/>
                <a:gd name="f259" fmla="val 73338"/>
                <a:gd name="f260" fmla="val 925647"/>
                <a:gd name="f261" fmla="val 75474"/>
                <a:gd name="f262" fmla="val 63500"/>
                <a:gd name="f263" fmla="val 860243"/>
                <a:gd name="f264" fmla="val 42772"/>
                <a:gd name="f265" fmla="val 821780"/>
                <a:gd name="f266" fmla="val 20547"/>
                <a:gd name="f267" fmla="val 774700"/>
                <a:gd name="f268" fmla="val 12700"/>
                <a:gd name="f269" fmla="val 637046"/>
                <a:gd name="f270" fmla="val 3234"/>
                <a:gd name="f271" fmla="val 470930"/>
                <a:gd name="f272" fmla="val 2917"/>
                <a:gd name="f273" fmla="val 381000"/>
                <a:gd name="f274" fmla="val 25400"/>
                <a:gd name="f275" fmla="val 355025"/>
                <a:gd name="f276" fmla="val 31894"/>
                <a:gd name="f277" fmla="val 42333"/>
                <a:gd name="f278" fmla="val 304800"/>
                <a:gd name="f279" fmla="val 50800"/>
                <a:gd name="f280" fmla="val 266700"/>
                <a:gd name="f281" fmla="val 228600"/>
                <a:gd name="f282" fmla="val 76200"/>
                <a:gd name="f283" fmla="val 155807"/>
                <a:gd name="f284" fmla="val 185389"/>
                <a:gd name="f285" fmla="val 252734"/>
                <a:gd name="f286" fmla="val 56893"/>
                <a:gd name="f287" fmla="val 165100"/>
                <a:gd name="f288" fmla="val 153181"/>
                <a:gd name="f289" fmla="val 136535"/>
                <a:gd name="f290" fmla="val 150493"/>
                <a:gd name="f291" fmla="val 154307"/>
                <a:gd name="f292" fmla="val 139700"/>
                <a:gd name="f293" fmla="val 128907"/>
                <a:gd name="f294" fmla="val 175893"/>
                <a:gd name="f295" fmla="val 114300"/>
                <a:gd name="f296" fmla="val 182033"/>
                <a:gd name="f297" fmla="val 101600"/>
                <a:gd name="f298" fmla="val 97367"/>
                <a:gd name="f299" fmla="val 203200"/>
                <a:gd name="f300" fmla="val 95401"/>
                <a:gd name="f301" fmla="val 216898"/>
                <a:gd name="f302" fmla="val 39521"/>
                <a:gd name="f303" fmla="val 317481"/>
                <a:gd name="f304" fmla="val 43874"/>
                <a:gd name="f305" fmla="val 275163"/>
                <a:gd name="f306" fmla="val 342900"/>
                <a:gd name="f307" fmla="val 16215"/>
                <a:gd name="f308" fmla="val 376579"/>
                <a:gd name="f309" fmla="val 4233"/>
                <a:gd name="f310" fmla="val 597372"/>
                <a:gd name="f311" fmla="val 673100"/>
                <a:gd name="f312" fmla="val 23622"/>
                <a:gd name="f313" fmla="val 760473"/>
                <a:gd name="f314" fmla="val 34254"/>
                <a:gd name="f315" fmla="val 728908"/>
                <a:gd name="f316" fmla="val 787400"/>
                <a:gd name="f317" fmla="val 69487"/>
                <a:gd name="f318" fmla="val 799374"/>
                <a:gd name="f319" fmla="val 69699"/>
                <a:gd name="f320" fmla="val 813798"/>
                <a:gd name="f321" fmla="val 825500"/>
                <a:gd name="f322" fmla="val 91025"/>
                <a:gd name="f323" fmla="val 852185"/>
                <a:gd name="f324" fmla="val 110067"/>
                <a:gd name="f325" fmla="val 876300"/>
                <a:gd name="f326" fmla="val 135467"/>
                <a:gd name="f327" fmla="val 914400"/>
                <a:gd name="f328" fmla="val 931333"/>
                <a:gd name="f329" fmla="val 200829"/>
                <a:gd name="f330" fmla="val 996188"/>
                <a:gd name="f331" fmla="val 203981"/>
                <a:gd name="f332" fmla="val 1016781"/>
                <a:gd name="f333" fmla="val 239393"/>
                <a:gd name="f334" fmla="val 1052193"/>
                <a:gd name="f335" fmla="val 1058333"/>
                <a:gd name="f336" fmla="val 270933"/>
                <a:gd name="f337" fmla="val 273413"/>
                <a:gd name="f338" fmla="val 1092926"/>
                <a:gd name="f339" fmla="val 1104900"/>
                <a:gd name="f340" fmla="val 297081"/>
                <a:gd name="f341" fmla="val 1140263"/>
                <a:gd name="f342" fmla="val 314813"/>
                <a:gd name="f343" fmla="val 1153013"/>
                <a:gd name="f344" fmla="val 347133"/>
                <a:gd name="f345" fmla="val 349613"/>
                <a:gd name="f346" fmla="val 1207226"/>
                <a:gd name="f347" fmla="val 355600"/>
                <a:gd name="f348" fmla="val 362426"/>
                <a:gd name="f349" fmla="val 1232852"/>
                <a:gd name="f350" fmla="val 374801"/>
                <a:gd name="f351" fmla="val 1243352"/>
                <a:gd name="f352" fmla="val 1257300"/>
                <a:gd name="f353" fmla="val 391874"/>
                <a:gd name="f354" fmla="val 1281766"/>
                <a:gd name="f355" fmla="val 397933"/>
                <a:gd name="f356" fmla="val 406400"/>
                <a:gd name="f357" fmla="val 419100"/>
                <a:gd name="f358" fmla="val 1371600"/>
                <a:gd name="f359" fmla="val 414867"/>
                <a:gd name="f360" fmla="val 413449"/>
                <a:gd name="f361" fmla="val 1625725"/>
                <a:gd name="f362" fmla="val 1752600"/>
                <a:gd name="f363" fmla="val 405591"/>
                <a:gd name="f364" fmla="val 1767158"/>
                <a:gd name="f365" fmla="val 385807"/>
                <a:gd name="f366" fmla="val 1873071"/>
                <a:gd name="f367" fmla="val 377753"/>
                <a:gd name="f368" fmla="val 1905287"/>
                <a:gd name="f369" fmla="val 372533"/>
                <a:gd name="f370" fmla="val 1917700"/>
                <a:gd name="f371" fmla="val 368300"/>
                <a:gd name="f372" fmla="val 1930400"/>
                <a:gd name="f373" fmla="val 360044"/>
                <a:gd name="f374" fmla="val 2120284"/>
                <a:gd name="f375" fmla="val 378305"/>
                <a:gd name="f376" fmla="val 2149381"/>
                <a:gd name="f377" fmla="val 339222"/>
                <a:gd name="f378" fmla="val 2286172"/>
                <a:gd name="f379" fmla="val 336187"/>
                <a:gd name="f380" fmla="val 2299426"/>
                <a:gd name="f381" fmla="val 2311400"/>
                <a:gd name="f382" fmla="val 323374"/>
                <a:gd name="f383" fmla="val 2325052"/>
                <a:gd name="f384" fmla="val 316719"/>
                <a:gd name="f385" fmla="val 2339965"/>
                <a:gd name="f386" fmla="val 2349500"/>
                <a:gd name="f387" fmla="val 294347"/>
                <a:gd name="f388" fmla="val 2357863"/>
                <a:gd name="f389" fmla="val 2357967"/>
                <a:gd name="f390" fmla="val 2362200"/>
                <a:gd name="f391" fmla="val 241016"/>
                <a:gd name="f392" fmla="val 2400727"/>
                <a:gd name="f393" fmla="val 2462020"/>
                <a:gd name="f394" fmla="val 2514600"/>
                <a:gd name="f395" fmla="+- 0 0 -90"/>
                <a:gd name="f396" fmla="*/ f3 1 1651000"/>
                <a:gd name="f397" fmla="*/ f4 1 2768600"/>
                <a:gd name="f398" fmla="+- f7 0 f5"/>
                <a:gd name="f399" fmla="+- f6 0 f5"/>
                <a:gd name="f400" fmla="*/ f395 f0 1"/>
                <a:gd name="f401" fmla="*/ f399 1 1651000"/>
                <a:gd name="f402" fmla="*/ f398 1 2768600"/>
                <a:gd name="f403" fmla="*/ 190500 f399 1"/>
                <a:gd name="f404" fmla="*/ 2590800 f398 1"/>
                <a:gd name="f405" fmla="*/ 215900 f399 1"/>
                <a:gd name="f406" fmla="*/ 2679700 f398 1"/>
                <a:gd name="f407" fmla="*/ 292100 f399 1"/>
                <a:gd name="f408" fmla="*/ 2730500 f398 1"/>
                <a:gd name="f409" fmla="*/ 508000 f399 1"/>
                <a:gd name="f410" fmla="*/ 2768600 f398 1"/>
                <a:gd name="f411" fmla="*/ 660400 f399 1"/>
                <a:gd name="f412" fmla="*/ 2755900 f398 1"/>
                <a:gd name="f413" fmla="*/ 698500 f399 1"/>
                <a:gd name="f414" fmla="*/ 2743200 f398 1"/>
                <a:gd name="f415" fmla="*/ 723900 f399 1"/>
                <a:gd name="f416" fmla="*/ 2705100 f398 1"/>
                <a:gd name="f417" fmla="*/ 762000 f399 1"/>
                <a:gd name="f418" fmla="*/ 838200 f399 1"/>
                <a:gd name="f419" fmla="*/ 2628900 f398 1"/>
                <a:gd name="f420" fmla="*/ 901700 f399 1"/>
                <a:gd name="f421" fmla="*/ 2565400 f398 1"/>
                <a:gd name="f422" fmla="*/ 939800 f399 1"/>
                <a:gd name="f423" fmla="*/ 2489200 f398 1"/>
                <a:gd name="f424" fmla="*/ 952500 f399 1"/>
                <a:gd name="f425" fmla="*/ 2324100 f398 1"/>
                <a:gd name="f426" fmla="*/ 977900 f399 1"/>
                <a:gd name="f427" fmla="*/ 2247900 f398 1"/>
                <a:gd name="f428" fmla="*/ 1003300 f399 1"/>
                <a:gd name="f429" fmla="*/ 2171700 f398 1"/>
                <a:gd name="f430" fmla="*/ 1016000 f399 1"/>
                <a:gd name="f431" fmla="*/ 2133600 f398 1"/>
                <a:gd name="f432" fmla="*/ 1066800 f399 1"/>
                <a:gd name="f433" fmla="*/ 2057400 f398 1"/>
                <a:gd name="f434" fmla="*/ 1117600 f399 1"/>
                <a:gd name="f435" fmla="*/ 1981200 f398 1"/>
                <a:gd name="f436" fmla="*/ 1143000 f399 1"/>
                <a:gd name="f437" fmla="*/ 1943100 f398 1"/>
                <a:gd name="f438" fmla="*/ 1219200 f399 1"/>
                <a:gd name="f439" fmla="*/ 1892300 f398 1"/>
                <a:gd name="f440" fmla="*/ 1244600 f399 1"/>
                <a:gd name="f441" fmla="*/ 1854200 f398 1"/>
                <a:gd name="f442" fmla="*/ 1282700 f399 1"/>
                <a:gd name="f443" fmla="*/ 1841500 f398 1"/>
                <a:gd name="f444" fmla="*/ 1358900 f399 1"/>
                <a:gd name="f445" fmla="*/ 1790700 f398 1"/>
                <a:gd name="f446" fmla="*/ 1397000 f399 1"/>
                <a:gd name="f447" fmla="*/ 1765300 f398 1"/>
                <a:gd name="f448" fmla="*/ 1435100 f399 1"/>
                <a:gd name="f449" fmla="*/ 1739900 f398 1"/>
                <a:gd name="f450" fmla="*/ 1485900 f399 1"/>
                <a:gd name="f451" fmla="*/ 1689100 f398 1"/>
                <a:gd name="f452" fmla="*/ 1536700 f399 1"/>
                <a:gd name="f453" fmla="*/ 1638300 f398 1"/>
                <a:gd name="f454" fmla="*/ 1549400 f399 1"/>
                <a:gd name="f455" fmla="*/ 1600200 f398 1"/>
                <a:gd name="f456" fmla="*/ 1600200 f399 1"/>
                <a:gd name="f457" fmla="*/ 1524000 f398 1"/>
                <a:gd name="f458" fmla="*/ 1638300 f399 1"/>
                <a:gd name="f459" fmla="*/ 1447800 f398 1"/>
                <a:gd name="f460" fmla="*/ 1651000 f399 1"/>
                <a:gd name="f461" fmla="*/ 1409700 f398 1"/>
                <a:gd name="f462" fmla="*/ 1625600 f399 1"/>
                <a:gd name="f463" fmla="*/ 1231900 f398 1"/>
                <a:gd name="f464" fmla="*/ 1193800 f398 1"/>
                <a:gd name="f465" fmla="*/ 1562100 f399 1"/>
                <a:gd name="f466" fmla="*/ 1155700 f398 1"/>
                <a:gd name="f467" fmla="*/ 1511300 f399 1"/>
                <a:gd name="f468" fmla="*/ 1079500 f398 1"/>
                <a:gd name="f469" fmla="*/ 1498600 f399 1"/>
                <a:gd name="f470" fmla="*/ 1041400 f398 1"/>
                <a:gd name="f471" fmla="*/ 1473200 f399 1"/>
                <a:gd name="f472" fmla="*/ 1003300 f398 1"/>
                <a:gd name="f473" fmla="*/ 1460500 f399 1"/>
                <a:gd name="f474" fmla="*/ 965200 f398 1"/>
                <a:gd name="f475" fmla="*/ 1409700 f399 1"/>
                <a:gd name="f476" fmla="*/ 889000 f398 1"/>
                <a:gd name="f477" fmla="*/ 749300 f398 1"/>
                <a:gd name="f478" fmla="*/ 622300 f398 1"/>
                <a:gd name="f479" fmla="*/ 1346200 f399 1"/>
                <a:gd name="f480" fmla="*/ 584200 f398 1"/>
                <a:gd name="f481" fmla="*/ 1308100 f399 1"/>
                <a:gd name="f482" fmla="*/ 558800 f398 1"/>
                <a:gd name="f483" fmla="*/ 1295400 f399 1"/>
                <a:gd name="f484" fmla="*/ 520700 f398 1"/>
                <a:gd name="f485" fmla="*/ 444500 f398 1"/>
                <a:gd name="f486" fmla="*/ 1181100 f399 1"/>
                <a:gd name="f487" fmla="*/ 330200 f398 1"/>
                <a:gd name="f488" fmla="*/ 1155700 f399 1"/>
                <a:gd name="f489" fmla="*/ 292100 f398 1"/>
                <a:gd name="f490" fmla="*/ 254000 f398 1"/>
                <a:gd name="f491" fmla="*/ 1054100 f399 1"/>
                <a:gd name="f492" fmla="*/ 190500 f398 1"/>
                <a:gd name="f493" fmla="*/ 1028700 f399 1"/>
                <a:gd name="f494" fmla="*/ 152400 f398 1"/>
                <a:gd name="f495" fmla="*/ 990600 f399 1"/>
                <a:gd name="f496" fmla="*/ 127000 f398 1"/>
                <a:gd name="f497" fmla="*/ 88900 f398 1"/>
                <a:gd name="f498" fmla="*/ 63500 f398 1"/>
                <a:gd name="f499" fmla="*/ 774700 f399 1"/>
                <a:gd name="f500" fmla="*/ 12700 f398 1"/>
                <a:gd name="f501" fmla="*/ 0 f398 1"/>
                <a:gd name="f502" fmla="*/ 381000 f399 1"/>
                <a:gd name="f503" fmla="*/ 25400 f398 1"/>
                <a:gd name="f504" fmla="*/ 304800 f399 1"/>
                <a:gd name="f505" fmla="*/ 50800 f398 1"/>
                <a:gd name="f506" fmla="*/ 266700 f399 1"/>
                <a:gd name="f507" fmla="*/ 228600 f399 1"/>
                <a:gd name="f508" fmla="*/ 76200 f398 1"/>
                <a:gd name="f509" fmla="*/ 165100 f399 1"/>
                <a:gd name="f510" fmla="*/ 139700 f399 1"/>
                <a:gd name="f511" fmla="*/ 165100 f398 1"/>
                <a:gd name="f512" fmla="*/ 101600 f399 1"/>
                <a:gd name="f513" fmla="*/ 88900 f399 1"/>
                <a:gd name="f514" fmla="*/ 228600 f398 1"/>
                <a:gd name="f515" fmla="*/ 25400 f399 1"/>
                <a:gd name="f516" fmla="*/ 342900 f398 1"/>
                <a:gd name="f517" fmla="*/ 0 f399 1"/>
                <a:gd name="f518" fmla="*/ 12700 f399 1"/>
                <a:gd name="f519" fmla="*/ 673100 f398 1"/>
                <a:gd name="f520" fmla="*/ 63500 f399 1"/>
                <a:gd name="f521" fmla="*/ 787400 f398 1"/>
                <a:gd name="f522" fmla="*/ 76200 f399 1"/>
                <a:gd name="f523" fmla="*/ 825500 f398 1"/>
                <a:gd name="f524" fmla="*/ 127000 f399 1"/>
                <a:gd name="f525" fmla="*/ 901700 f398 1"/>
                <a:gd name="f526" fmla="*/ 152400 f399 1"/>
                <a:gd name="f527" fmla="*/ 939800 f398 1"/>
                <a:gd name="f528" fmla="*/ 1066800 f398 1"/>
                <a:gd name="f529" fmla="*/ 279400 f399 1"/>
                <a:gd name="f530" fmla="*/ 1104900 f398 1"/>
                <a:gd name="f531" fmla="*/ 342900 f399 1"/>
                <a:gd name="f532" fmla="*/ 1181100 f398 1"/>
                <a:gd name="f533" fmla="*/ 355600 f399 1"/>
                <a:gd name="f534" fmla="*/ 1219200 f398 1"/>
                <a:gd name="f535" fmla="*/ 1257300 f398 1"/>
                <a:gd name="f536" fmla="*/ 406400 f399 1"/>
                <a:gd name="f537" fmla="*/ 1333500 f398 1"/>
                <a:gd name="f538" fmla="*/ 419100 f399 1"/>
                <a:gd name="f539" fmla="*/ 1371600 f398 1"/>
                <a:gd name="f540" fmla="*/ 1752600 f398 1"/>
                <a:gd name="f541" fmla="*/ 368300 f399 1"/>
                <a:gd name="f542" fmla="*/ 1930400 f398 1"/>
                <a:gd name="f543" fmla="*/ 2273300 f398 1"/>
                <a:gd name="f544" fmla="*/ 330200 f399 1"/>
                <a:gd name="f545" fmla="*/ 2311400 f398 1"/>
                <a:gd name="f546" fmla="*/ 2349500 f398 1"/>
                <a:gd name="f547" fmla="*/ 2362200 f398 1"/>
                <a:gd name="f548" fmla="*/ 2514600 f398 1"/>
                <a:gd name="f549" fmla="*/ f400 1 f2"/>
                <a:gd name="f550" fmla="*/ f403 1 1651000"/>
                <a:gd name="f551" fmla="*/ f404 1 2768600"/>
                <a:gd name="f552" fmla="*/ f405 1 1651000"/>
                <a:gd name="f553" fmla="*/ f406 1 2768600"/>
                <a:gd name="f554" fmla="*/ f407 1 1651000"/>
                <a:gd name="f555" fmla="*/ f408 1 2768600"/>
                <a:gd name="f556" fmla="*/ f409 1 1651000"/>
                <a:gd name="f557" fmla="*/ f410 1 2768600"/>
                <a:gd name="f558" fmla="*/ f411 1 1651000"/>
                <a:gd name="f559" fmla="*/ f412 1 2768600"/>
                <a:gd name="f560" fmla="*/ f413 1 1651000"/>
                <a:gd name="f561" fmla="*/ f414 1 2768600"/>
                <a:gd name="f562" fmla="*/ f415 1 1651000"/>
                <a:gd name="f563" fmla="*/ f416 1 2768600"/>
                <a:gd name="f564" fmla="*/ f417 1 1651000"/>
                <a:gd name="f565" fmla="*/ f418 1 1651000"/>
                <a:gd name="f566" fmla="*/ f419 1 2768600"/>
                <a:gd name="f567" fmla="*/ f420 1 1651000"/>
                <a:gd name="f568" fmla="*/ f421 1 2768600"/>
                <a:gd name="f569" fmla="*/ f422 1 1651000"/>
                <a:gd name="f570" fmla="*/ f423 1 2768600"/>
                <a:gd name="f571" fmla="*/ f424 1 1651000"/>
                <a:gd name="f572" fmla="*/ f425 1 2768600"/>
                <a:gd name="f573" fmla="*/ f426 1 1651000"/>
                <a:gd name="f574" fmla="*/ f427 1 2768600"/>
                <a:gd name="f575" fmla="*/ f428 1 1651000"/>
                <a:gd name="f576" fmla="*/ f429 1 2768600"/>
                <a:gd name="f577" fmla="*/ f430 1 1651000"/>
                <a:gd name="f578" fmla="*/ f431 1 2768600"/>
                <a:gd name="f579" fmla="*/ f432 1 1651000"/>
                <a:gd name="f580" fmla="*/ f433 1 2768600"/>
                <a:gd name="f581" fmla="*/ f434 1 1651000"/>
                <a:gd name="f582" fmla="*/ f435 1 2768600"/>
                <a:gd name="f583" fmla="*/ f436 1 1651000"/>
                <a:gd name="f584" fmla="*/ f437 1 2768600"/>
                <a:gd name="f585" fmla="*/ f438 1 1651000"/>
                <a:gd name="f586" fmla="*/ f439 1 2768600"/>
                <a:gd name="f587" fmla="*/ f440 1 1651000"/>
                <a:gd name="f588" fmla="*/ f441 1 2768600"/>
                <a:gd name="f589" fmla="*/ f442 1 1651000"/>
                <a:gd name="f590" fmla="*/ f443 1 2768600"/>
                <a:gd name="f591" fmla="*/ f444 1 1651000"/>
                <a:gd name="f592" fmla="*/ f445 1 2768600"/>
                <a:gd name="f593" fmla="*/ f446 1 1651000"/>
                <a:gd name="f594" fmla="*/ f447 1 2768600"/>
                <a:gd name="f595" fmla="*/ f448 1 1651000"/>
                <a:gd name="f596" fmla="*/ f449 1 2768600"/>
                <a:gd name="f597" fmla="*/ f450 1 1651000"/>
                <a:gd name="f598" fmla="*/ f451 1 2768600"/>
                <a:gd name="f599" fmla="*/ f452 1 1651000"/>
                <a:gd name="f600" fmla="*/ f453 1 2768600"/>
                <a:gd name="f601" fmla="*/ f454 1 1651000"/>
                <a:gd name="f602" fmla="*/ f455 1 2768600"/>
                <a:gd name="f603" fmla="*/ f456 1 1651000"/>
                <a:gd name="f604" fmla="*/ f457 1 2768600"/>
                <a:gd name="f605" fmla="*/ f458 1 1651000"/>
                <a:gd name="f606" fmla="*/ f459 1 2768600"/>
                <a:gd name="f607" fmla="*/ f460 1 1651000"/>
                <a:gd name="f608" fmla="*/ f461 1 2768600"/>
                <a:gd name="f609" fmla="*/ f462 1 1651000"/>
                <a:gd name="f610" fmla="*/ f463 1 2768600"/>
                <a:gd name="f611" fmla="*/ f464 1 2768600"/>
                <a:gd name="f612" fmla="*/ f465 1 1651000"/>
                <a:gd name="f613" fmla="*/ f466 1 2768600"/>
                <a:gd name="f614" fmla="*/ f467 1 1651000"/>
                <a:gd name="f615" fmla="*/ f468 1 2768600"/>
                <a:gd name="f616" fmla="*/ f469 1 1651000"/>
                <a:gd name="f617" fmla="*/ f470 1 2768600"/>
                <a:gd name="f618" fmla="*/ f471 1 1651000"/>
                <a:gd name="f619" fmla="*/ f472 1 2768600"/>
                <a:gd name="f620" fmla="*/ f473 1 1651000"/>
                <a:gd name="f621" fmla="*/ f474 1 2768600"/>
                <a:gd name="f622" fmla="*/ f475 1 1651000"/>
                <a:gd name="f623" fmla="*/ f476 1 2768600"/>
                <a:gd name="f624" fmla="*/ f477 1 2768600"/>
                <a:gd name="f625" fmla="*/ f478 1 2768600"/>
                <a:gd name="f626" fmla="*/ f479 1 1651000"/>
                <a:gd name="f627" fmla="*/ f480 1 2768600"/>
                <a:gd name="f628" fmla="*/ f481 1 1651000"/>
                <a:gd name="f629" fmla="*/ f482 1 2768600"/>
                <a:gd name="f630" fmla="*/ f483 1 1651000"/>
                <a:gd name="f631" fmla="*/ f484 1 2768600"/>
                <a:gd name="f632" fmla="*/ f485 1 2768600"/>
                <a:gd name="f633" fmla="*/ f486 1 1651000"/>
                <a:gd name="f634" fmla="*/ f487 1 2768600"/>
                <a:gd name="f635" fmla="*/ f488 1 1651000"/>
                <a:gd name="f636" fmla="*/ f489 1 2768600"/>
                <a:gd name="f637" fmla="*/ f490 1 2768600"/>
                <a:gd name="f638" fmla="*/ f491 1 1651000"/>
                <a:gd name="f639" fmla="*/ f492 1 2768600"/>
                <a:gd name="f640" fmla="*/ f493 1 1651000"/>
                <a:gd name="f641" fmla="*/ f494 1 2768600"/>
                <a:gd name="f642" fmla="*/ f495 1 1651000"/>
                <a:gd name="f643" fmla="*/ f496 1 2768600"/>
                <a:gd name="f644" fmla="*/ f497 1 2768600"/>
                <a:gd name="f645" fmla="*/ f498 1 2768600"/>
                <a:gd name="f646" fmla="*/ f499 1 1651000"/>
                <a:gd name="f647" fmla="*/ f500 1 2768600"/>
                <a:gd name="f648" fmla="*/ f501 1 2768600"/>
                <a:gd name="f649" fmla="*/ f502 1 1651000"/>
                <a:gd name="f650" fmla="*/ f503 1 2768600"/>
                <a:gd name="f651" fmla="*/ f504 1 1651000"/>
                <a:gd name="f652" fmla="*/ f505 1 2768600"/>
                <a:gd name="f653" fmla="*/ f506 1 1651000"/>
                <a:gd name="f654" fmla="*/ f507 1 1651000"/>
                <a:gd name="f655" fmla="*/ f508 1 2768600"/>
                <a:gd name="f656" fmla="*/ f509 1 1651000"/>
                <a:gd name="f657" fmla="*/ f510 1 1651000"/>
                <a:gd name="f658" fmla="*/ f511 1 2768600"/>
                <a:gd name="f659" fmla="*/ f512 1 1651000"/>
                <a:gd name="f660" fmla="*/ f513 1 1651000"/>
                <a:gd name="f661" fmla="*/ f514 1 2768600"/>
                <a:gd name="f662" fmla="*/ f515 1 1651000"/>
                <a:gd name="f663" fmla="*/ f516 1 2768600"/>
                <a:gd name="f664" fmla="*/ f517 1 1651000"/>
                <a:gd name="f665" fmla="*/ f518 1 1651000"/>
                <a:gd name="f666" fmla="*/ f519 1 2768600"/>
                <a:gd name="f667" fmla="*/ f520 1 1651000"/>
                <a:gd name="f668" fmla="*/ f521 1 2768600"/>
                <a:gd name="f669" fmla="*/ f522 1 1651000"/>
                <a:gd name="f670" fmla="*/ f523 1 2768600"/>
                <a:gd name="f671" fmla="*/ f524 1 1651000"/>
                <a:gd name="f672" fmla="*/ f525 1 2768600"/>
                <a:gd name="f673" fmla="*/ f526 1 1651000"/>
                <a:gd name="f674" fmla="*/ f527 1 2768600"/>
                <a:gd name="f675" fmla="*/ f528 1 2768600"/>
                <a:gd name="f676" fmla="*/ f529 1 1651000"/>
                <a:gd name="f677" fmla="*/ f530 1 2768600"/>
                <a:gd name="f678" fmla="*/ f531 1 1651000"/>
                <a:gd name="f679" fmla="*/ f532 1 2768600"/>
                <a:gd name="f680" fmla="*/ f533 1 1651000"/>
                <a:gd name="f681" fmla="*/ f534 1 2768600"/>
                <a:gd name="f682" fmla="*/ f535 1 2768600"/>
                <a:gd name="f683" fmla="*/ f536 1 1651000"/>
                <a:gd name="f684" fmla="*/ f537 1 2768600"/>
                <a:gd name="f685" fmla="*/ f538 1 1651000"/>
                <a:gd name="f686" fmla="*/ f539 1 2768600"/>
                <a:gd name="f687" fmla="*/ f540 1 2768600"/>
                <a:gd name="f688" fmla="*/ f541 1 1651000"/>
                <a:gd name="f689" fmla="*/ f542 1 2768600"/>
                <a:gd name="f690" fmla="*/ f543 1 2768600"/>
                <a:gd name="f691" fmla="*/ f544 1 1651000"/>
                <a:gd name="f692" fmla="*/ f545 1 2768600"/>
                <a:gd name="f693" fmla="*/ f546 1 2768600"/>
                <a:gd name="f694" fmla="*/ f547 1 2768600"/>
                <a:gd name="f695" fmla="*/ f548 1 2768600"/>
                <a:gd name="f696" fmla="*/ f5 1 f401"/>
                <a:gd name="f697" fmla="*/ f6 1 f401"/>
                <a:gd name="f698" fmla="*/ f5 1 f402"/>
                <a:gd name="f699" fmla="*/ f7 1 f402"/>
                <a:gd name="f700" fmla="+- f549 0 f1"/>
                <a:gd name="f701" fmla="*/ f550 1 f401"/>
                <a:gd name="f702" fmla="*/ f551 1 f402"/>
                <a:gd name="f703" fmla="*/ f552 1 f401"/>
                <a:gd name="f704" fmla="*/ f553 1 f402"/>
                <a:gd name="f705" fmla="*/ f554 1 f401"/>
                <a:gd name="f706" fmla="*/ f555 1 f402"/>
                <a:gd name="f707" fmla="*/ f556 1 f401"/>
                <a:gd name="f708" fmla="*/ f557 1 f402"/>
                <a:gd name="f709" fmla="*/ f558 1 f401"/>
                <a:gd name="f710" fmla="*/ f559 1 f402"/>
                <a:gd name="f711" fmla="*/ f560 1 f401"/>
                <a:gd name="f712" fmla="*/ f561 1 f402"/>
                <a:gd name="f713" fmla="*/ f562 1 f401"/>
                <a:gd name="f714" fmla="*/ f563 1 f402"/>
                <a:gd name="f715" fmla="*/ f564 1 f401"/>
                <a:gd name="f716" fmla="*/ f565 1 f401"/>
                <a:gd name="f717" fmla="*/ f566 1 f402"/>
                <a:gd name="f718" fmla="*/ f567 1 f401"/>
                <a:gd name="f719" fmla="*/ f568 1 f402"/>
                <a:gd name="f720" fmla="*/ f569 1 f401"/>
                <a:gd name="f721" fmla="*/ f570 1 f402"/>
                <a:gd name="f722" fmla="*/ f571 1 f401"/>
                <a:gd name="f723" fmla="*/ f572 1 f402"/>
                <a:gd name="f724" fmla="*/ f573 1 f401"/>
                <a:gd name="f725" fmla="*/ f574 1 f402"/>
                <a:gd name="f726" fmla="*/ f575 1 f401"/>
                <a:gd name="f727" fmla="*/ f576 1 f402"/>
                <a:gd name="f728" fmla="*/ f577 1 f401"/>
                <a:gd name="f729" fmla="*/ f578 1 f402"/>
                <a:gd name="f730" fmla="*/ f579 1 f401"/>
                <a:gd name="f731" fmla="*/ f580 1 f402"/>
                <a:gd name="f732" fmla="*/ f581 1 f401"/>
                <a:gd name="f733" fmla="*/ f582 1 f402"/>
                <a:gd name="f734" fmla="*/ f583 1 f401"/>
                <a:gd name="f735" fmla="*/ f584 1 f402"/>
                <a:gd name="f736" fmla="*/ f585 1 f401"/>
                <a:gd name="f737" fmla="*/ f586 1 f402"/>
                <a:gd name="f738" fmla="*/ f587 1 f401"/>
                <a:gd name="f739" fmla="*/ f588 1 f402"/>
                <a:gd name="f740" fmla="*/ f589 1 f401"/>
                <a:gd name="f741" fmla="*/ f590 1 f402"/>
                <a:gd name="f742" fmla="*/ f591 1 f401"/>
                <a:gd name="f743" fmla="*/ f592 1 f402"/>
                <a:gd name="f744" fmla="*/ f593 1 f401"/>
                <a:gd name="f745" fmla="*/ f594 1 f402"/>
                <a:gd name="f746" fmla="*/ f595 1 f401"/>
                <a:gd name="f747" fmla="*/ f596 1 f402"/>
                <a:gd name="f748" fmla="*/ f597 1 f401"/>
                <a:gd name="f749" fmla="*/ f598 1 f402"/>
                <a:gd name="f750" fmla="*/ f599 1 f401"/>
                <a:gd name="f751" fmla="*/ f600 1 f402"/>
                <a:gd name="f752" fmla="*/ f601 1 f401"/>
                <a:gd name="f753" fmla="*/ f602 1 f402"/>
                <a:gd name="f754" fmla="*/ f603 1 f401"/>
                <a:gd name="f755" fmla="*/ f604 1 f402"/>
                <a:gd name="f756" fmla="*/ f605 1 f401"/>
                <a:gd name="f757" fmla="*/ f606 1 f402"/>
                <a:gd name="f758" fmla="*/ f607 1 f401"/>
                <a:gd name="f759" fmla="*/ f608 1 f402"/>
                <a:gd name="f760" fmla="*/ f609 1 f401"/>
                <a:gd name="f761" fmla="*/ f610 1 f402"/>
                <a:gd name="f762" fmla="*/ f611 1 f402"/>
                <a:gd name="f763" fmla="*/ f612 1 f401"/>
                <a:gd name="f764" fmla="*/ f613 1 f402"/>
                <a:gd name="f765" fmla="*/ f614 1 f401"/>
                <a:gd name="f766" fmla="*/ f615 1 f402"/>
                <a:gd name="f767" fmla="*/ f616 1 f401"/>
                <a:gd name="f768" fmla="*/ f617 1 f402"/>
                <a:gd name="f769" fmla="*/ f618 1 f401"/>
                <a:gd name="f770" fmla="*/ f619 1 f402"/>
                <a:gd name="f771" fmla="*/ f620 1 f401"/>
                <a:gd name="f772" fmla="*/ f621 1 f402"/>
                <a:gd name="f773" fmla="*/ f622 1 f401"/>
                <a:gd name="f774" fmla="*/ f623 1 f402"/>
                <a:gd name="f775" fmla="*/ f624 1 f402"/>
                <a:gd name="f776" fmla="*/ f625 1 f402"/>
                <a:gd name="f777" fmla="*/ f626 1 f401"/>
                <a:gd name="f778" fmla="*/ f627 1 f402"/>
                <a:gd name="f779" fmla="*/ f628 1 f401"/>
                <a:gd name="f780" fmla="*/ f629 1 f402"/>
                <a:gd name="f781" fmla="*/ f630 1 f401"/>
                <a:gd name="f782" fmla="*/ f631 1 f402"/>
                <a:gd name="f783" fmla="*/ f632 1 f402"/>
                <a:gd name="f784" fmla="*/ f633 1 f401"/>
                <a:gd name="f785" fmla="*/ f634 1 f402"/>
                <a:gd name="f786" fmla="*/ f635 1 f401"/>
                <a:gd name="f787" fmla="*/ f636 1 f402"/>
                <a:gd name="f788" fmla="*/ f637 1 f402"/>
                <a:gd name="f789" fmla="*/ f638 1 f401"/>
                <a:gd name="f790" fmla="*/ f639 1 f402"/>
                <a:gd name="f791" fmla="*/ f640 1 f401"/>
                <a:gd name="f792" fmla="*/ f641 1 f402"/>
                <a:gd name="f793" fmla="*/ f642 1 f401"/>
                <a:gd name="f794" fmla="*/ f643 1 f402"/>
                <a:gd name="f795" fmla="*/ f644 1 f402"/>
                <a:gd name="f796" fmla="*/ f645 1 f402"/>
                <a:gd name="f797" fmla="*/ f646 1 f401"/>
                <a:gd name="f798" fmla="*/ f647 1 f402"/>
                <a:gd name="f799" fmla="*/ f648 1 f402"/>
                <a:gd name="f800" fmla="*/ f649 1 f401"/>
                <a:gd name="f801" fmla="*/ f650 1 f402"/>
                <a:gd name="f802" fmla="*/ f651 1 f401"/>
                <a:gd name="f803" fmla="*/ f652 1 f402"/>
                <a:gd name="f804" fmla="*/ f653 1 f401"/>
                <a:gd name="f805" fmla="*/ f654 1 f401"/>
                <a:gd name="f806" fmla="*/ f655 1 f402"/>
                <a:gd name="f807" fmla="*/ f656 1 f401"/>
                <a:gd name="f808" fmla="*/ f657 1 f401"/>
                <a:gd name="f809" fmla="*/ f658 1 f402"/>
                <a:gd name="f810" fmla="*/ f659 1 f401"/>
                <a:gd name="f811" fmla="*/ f660 1 f401"/>
                <a:gd name="f812" fmla="*/ f661 1 f402"/>
                <a:gd name="f813" fmla="*/ f662 1 f401"/>
                <a:gd name="f814" fmla="*/ f663 1 f402"/>
                <a:gd name="f815" fmla="*/ f664 1 f401"/>
                <a:gd name="f816" fmla="*/ f665 1 f401"/>
                <a:gd name="f817" fmla="*/ f666 1 f402"/>
                <a:gd name="f818" fmla="*/ f667 1 f401"/>
                <a:gd name="f819" fmla="*/ f668 1 f402"/>
                <a:gd name="f820" fmla="*/ f669 1 f401"/>
                <a:gd name="f821" fmla="*/ f670 1 f402"/>
                <a:gd name="f822" fmla="*/ f671 1 f401"/>
                <a:gd name="f823" fmla="*/ f672 1 f402"/>
                <a:gd name="f824" fmla="*/ f673 1 f401"/>
                <a:gd name="f825" fmla="*/ f674 1 f402"/>
                <a:gd name="f826" fmla="*/ f675 1 f402"/>
                <a:gd name="f827" fmla="*/ f676 1 f401"/>
                <a:gd name="f828" fmla="*/ f677 1 f402"/>
                <a:gd name="f829" fmla="*/ f678 1 f401"/>
                <a:gd name="f830" fmla="*/ f679 1 f402"/>
                <a:gd name="f831" fmla="*/ f680 1 f401"/>
                <a:gd name="f832" fmla="*/ f681 1 f402"/>
                <a:gd name="f833" fmla="*/ f682 1 f402"/>
                <a:gd name="f834" fmla="*/ f683 1 f401"/>
                <a:gd name="f835" fmla="*/ f684 1 f402"/>
                <a:gd name="f836" fmla="*/ f685 1 f401"/>
                <a:gd name="f837" fmla="*/ f686 1 f402"/>
                <a:gd name="f838" fmla="*/ f687 1 f402"/>
                <a:gd name="f839" fmla="*/ f688 1 f401"/>
                <a:gd name="f840" fmla="*/ f689 1 f402"/>
                <a:gd name="f841" fmla="*/ f690 1 f402"/>
                <a:gd name="f842" fmla="*/ f691 1 f401"/>
                <a:gd name="f843" fmla="*/ f692 1 f402"/>
                <a:gd name="f844" fmla="*/ f693 1 f402"/>
                <a:gd name="f845" fmla="*/ f694 1 f402"/>
                <a:gd name="f846" fmla="*/ f695 1 f402"/>
                <a:gd name="f847" fmla="*/ f696 f396 1"/>
                <a:gd name="f848" fmla="*/ f697 f396 1"/>
                <a:gd name="f849" fmla="*/ f699 f397 1"/>
                <a:gd name="f850" fmla="*/ f698 f397 1"/>
                <a:gd name="f851" fmla="*/ f701 f396 1"/>
                <a:gd name="f852" fmla="*/ f702 f397 1"/>
                <a:gd name="f853" fmla="*/ f703 f396 1"/>
                <a:gd name="f854" fmla="*/ f704 f397 1"/>
                <a:gd name="f855" fmla="*/ f705 f396 1"/>
                <a:gd name="f856" fmla="*/ f706 f397 1"/>
                <a:gd name="f857" fmla="*/ f707 f396 1"/>
                <a:gd name="f858" fmla="*/ f708 f397 1"/>
                <a:gd name="f859" fmla="*/ f709 f396 1"/>
                <a:gd name="f860" fmla="*/ f710 f397 1"/>
                <a:gd name="f861" fmla="*/ f711 f396 1"/>
                <a:gd name="f862" fmla="*/ f712 f397 1"/>
                <a:gd name="f863" fmla="*/ f713 f396 1"/>
                <a:gd name="f864" fmla="*/ f714 f397 1"/>
                <a:gd name="f865" fmla="*/ f715 f396 1"/>
                <a:gd name="f866" fmla="*/ f716 f396 1"/>
                <a:gd name="f867" fmla="*/ f717 f397 1"/>
                <a:gd name="f868" fmla="*/ f718 f396 1"/>
                <a:gd name="f869" fmla="*/ f719 f397 1"/>
                <a:gd name="f870" fmla="*/ f720 f396 1"/>
                <a:gd name="f871" fmla="*/ f721 f397 1"/>
                <a:gd name="f872" fmla="*/ f722 f396 1"/>
                <a:gd name="f873" fmla="*/ f723 f397 1"/>
                <a:gd name="f874" fmla="*/ f724 f396 1"/>
                <a:gd name="f875" fmla="*/ f725 f397 1"/>
                <a:gd name="f876" fmla="*/ f726 f396 1"/>
                <a:gd name="f877" fmla="*/ f727 f397 1"/>
                <a:gd name="f878" fmla="*/ f728 f396 1"/>
                <a:gd name="f879" fmla="*/ f729 f397 1"/>
                <a:gd name="f880" fmla="*/ f730 f396 1"/>
                <a:gd name="f881" fmla="*/ f731 f397 1"/>
                <a:gd name="f882" fmla="*/ f732 f396 1"/>
                <a:gd name="f883" fmla="*/ f733 f397 1"/>
                <a:gd name="f884" fmla="*/ f734 f396 1"/>
                <a:gd name="f885" fmla="*/ f735 f397 1"/>
                <a:gd name="f886" fmla="*/ f736 f396 1"/>
                <a:gd name="f887" fmla="*/ f737 f397 1"/>
                <a:gd name="f888" fmla="*/ f738 f396 1"/>
                <a:gd name="f889" fmla="*/ f739 f397 1"/>
                <a:gd name="f890" fmla="*/ f740 f396 1"/>
                <a:gd name="f891" fmla="*/ f741 f397 1"/>
                <a:gd name="f892" fmla="*/ f742 f396 1"/>
                <a:gd name="f893" fmla="*/ f743 f397 1"/>
                <a:gd name="f894" fmla="*/ f744 f396 1"/>
                <a:gd name="f895" fmla="*/ f745 f397 1"/>
                <a:gd name="f896" fmla="*/ f746 f396 1"/>
                <a:gd name="f897" fmla="*/ f747 f397 1"/>
                <a:gd name="f898" fmla="*/ f748 f396 1"/>
                <a:gd name="f899" fmla="*/ f749 f397 1"/>
                <a:gd name="f900" fmla="*/ f750 f396 1"/>
                <a:gd name="f901" fmla="*/ f751 f397 1"/>
                <a:gd name="f902" fmla="*/ f752 f396 1"/>
                <a:gd name="f903" fmla="*/ f753 f397 1"/>
                <a:gd name="f904" fmla="*/ f754 f396 1"/>
                <a:gd name="f905" fmla="*/ f755 f397 1"/>
                <a:gd name="f906" fmla="*/ f756 f396 1"/>
                <a:gd name="f907" fmla="*/ f757 f397 1"/>
                <a:gd name="f908" fmla="*/ f758 f396 1"/>
                <a:gd name="f909" fmla="*/ f759 f397 1"/>
                <a:gd name="f910" fmla="*/ f760 f396 1"/>
                <a:gd name="f911" fmla="*/ f761 f397 1"/>
                <a:gd name="f912" fmla="*/ f762 f397 1"/>
                <a:gd name="f913" fmla="*/ f763 f396 1"/>
                <a:gd name="f914" fmla="*/ f764 f397 1"/>
                <a:gd name="f915" fmla="*/ f765 f396 1"/>
                <a:gd name="f916" fmla="*/ f766 f397 1"/>
                <a:gd name="f917" fmla="*/ f767 f396 1"/>
                <a:gd name="f918" fmla="*/ f768 f397 1"/>
                <a:gd name="f919" fmla="*/ f769 f396 1"/>
                <a:gd name="f920" fmla="*/ f770 f397 1"/>
                <a:gd name="f921" fmla="*/ f771 f396 1"/>
                <a:gd name="f922" fmla="*/ f772 f397 1"/>
                <a:gd name="f923" fmla="*/ f773 f396 1"/>
                <a:gd name="f924" fmla="*/ f774 f397 1"/>
                <a:gd name="f925" fmla="*/ f775 f397 1"/>
                <a:gd name="f926" fmla="*/ f776 f397 1"/>
                <a:gd name="f927" fmla="*/ f777 f396 1"/>
                <a:gd name="f928" fmla="*/ f778 f397 1"/>
                <a:gd name="f929" fmla="*/ f779 f396 1"/>
                <a:gd name="f930" fmla="*/ f780 f397 1"/>
                <a:gd name="f931" fmla="*/ f781 f396 1"/>
                <a:gd name="f932" fmla="*/ f782 f397 1"/>
                <a:gd name="f933" fmla="*/ f783 f397 1"/>
                <a:gd name="f934" fmla="*/ f784 f396 1"/>
                <a:gd name="f935" fmla="*/ f785 f397 1"/>
                <a:gd name="f936" fmla="*/ f786 f396 1"/>
                <a:gd name="f937" fmla="*/ f787 f397 1"/>
                <a:gd name="f938" fmla="*/ f788 f397 1"/>
                <a:gd name="f939" fmla="*/ f789 f396 1"/>
                <a:gd name="f940" fmla="*/ f790 f397 1"/>
                <a:gd name="f941" fmla="*/ f791 f396 1"/>
                <a:gd name="f942" fmla="*/ f792 f397 1"/>
                <a:gd name="f943" fmla="*/ f793 f396 1"/>
                <a:gd name="f944" fmla="*/ f794 f397 1"/>
                <a:gd name="f945" fmla="*/ f795 f397 1"/>
                <a:gd name="f946" fmla="*/ f796 f397 1"/>
                <a:gd name="f947" fmla="*/ f797 f396 1"/>
                <a:gd name="f948" fmla="*/ f798 f397 1"/>
                <a:gd name="f949" fmla="*/ f799 f397 1"/>
                <a:gd name="f950" fmla="*/ f800 f396 1"/>
                <a:gd name="f951" fmla="*/ f801 f397 1"/>
                <a:gd name="f952" fmla="*/ f802 f396 1"/>
                <a:gd name="f953" fmla="*/ f803 f397 1"/>
                <a:gd name="f954" fmla="*/ f804 f396 1"/>
                <a:gd name="f955" fmla="*/ f805 f396 1"/>
                <a:gd name="f956" fmla="*/ f806 f397 1"/>
                <a:gd name="f957" fmla="*/ f807 f396 1"/>
                <a:gd name="f958" fmla="*/ f808 f396 1"/>
                <a:gd name="f959" fmla="*/ f809 f397 1"/>
                <a:gd name="f960" fmla="*/ f810 f396 1"/>
                <a:gd name="f961" fmla="*/ f811 f396 1"/>
                <a:gd name="f962" fmla="*/ f812 f397 1"/>
                <a:gd name="f963" fmla="*/ f813 f396 1"/>
                <a:gd name="f964" fmla="*/ f814 f397 1"/>
                <a:gd name="f965" fmla="*/ f815 f396 1"/>
                <a:gd name="f966" fmla="*/ f816 f396 1"/>
                <a:gd name="f967" fmla="*/ f817 f397 1"/>
                <a:gd name="f968" fmla="*/ f818 f396 1"/>
                <a:gd name="f969" fmla="*/ f819 f397 1"/>
                <a:gd name="f970" fmla="*/ f820 f396 1"/>
                <a:gd name="f971" fmla="*/ f821 f397 1"/>
                <a:gd name="f972" fmla="*/ f822 f396 1"/>
                <a:gd name="f973" fmla="*/ f823 f397 1"/>
                <a:gd name="f974" fmla="*/ f824 f396 1"/>
                <a:gd name="f975" fmla="*/ f825 f397 1"/>
                <a:gd name="f976" fmla="*/ f826 f397 1"/>
                <a:gd name="f977" fmla="*/ f827 f396 1"/>
                <a:gd name="f978" fmla="*/ f828 f397 1"/>
                <a:gd name="f979" fmla="*/ f829 f396 1"/>
                <a:gd name="f980" fmla="*/ f830 f397 1"/>
                <a:gd name="f981" fmla="*/ f831 f396 1"/>
                <a:gd name="f982" fmla="*/ f832 f397 1"/>
                <a:gd name="f983" fmla="*/ f833 f397 1"/>
                <a:gd name="f984" fmla="*/ f834 f396 1"/>
                <a:gd name="f985" fmla="*/ f835 f397 1"/>
                <a:gd name="f986" fmla="*/ f836 f396 1"/>
                <a:gd name="f987" fmla="*/ f837 f397 1"/>
                <a:gd name="f988" fmla="*/ f838 f397 1"/>
                <a:gd name="f989" fmla="*/ f839 f396 1"/>
                <a:gd name="f990" fmla="*/ f840 f397 1"/>
                <a:gd name="f991" fmla="*/ f841 f397 1"/>
                <a:gd name="f992" fmla="*/ f842 f396 1"/>
                <a:gd name="f993" fmla="*/ f843 f397 1"/>
                <a:gd name="f994" fmla="*/ f844 f397 1"/>
                <a:gd name="f995" fmla="*/ f845 f397 1"/>
                <a:gd name="f996" fmla="*/ f846 f3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0">
                  <a:pos x="f851" y="f852"/>
                </a:cxn>
                <a:cxn ang="f700">
                  <a:pos x="f853" y="f854"/>
                </a:cxn>
                <a:cxn ang="f700">
                  <a:pos x="f855" y="f856"/>
                </a:cxn>
                <a:cxn ang="f700">
                  <a:pos x="f857" y="f858"/>
                </a:cxn>
                <a:cxn ang="f700">
                  <a:pos x="f859" y="f860"/>
                </a:cxn>
                <a:cxn ang="f700">
                  <a:pos x="f861" y="f862"/>
                </a:cxn>
                <a:cxn ang="f700">
                  <a:pos x="f863" y="f864"/>
                </a:cxn>
                <a:cxn ang="f700">
                  <a:pos x="f865" y="f854"/>
                </a:cxn>
                <a:cxn ang="f700">
                  <a:pos x="f866" y="f867"/>
                </a:cxn>
                <a:cxn ang="f700">
                  <a:pos x="f868" y="f869"/>
                </a:cxn>
                <a:cxn ang="f700">
                  <a:pos x="f870" y="f871"/>
                </a:cxn>
                <a:cxn ang="f700">
                  <a:pos x="f872" y="f873"/>
                </a:cxn>
                <a:cxn ang="f700">
                  <a:pos x="f874" y="f875"/>
                </a:cxn>
                <a:cxn ang="f700">
                  <a:pos x="f876" y="f877"/>
                </a:cxn>
                <a:cxn ang="f700">
                  <a:pos x="f878" y="f879"/>
                </a:cxn>
                <a:cxn ang="f700">
                  <a:pos x="f880" y="f881"/>
                </a:cxn>
                <a:cxn ang="f700">
                  <a:pos x="f882" y="f883"/>
                </a:cxn>
                <a:cxn ang="f700">
                  <a:pos x="f884" y="f885"/>
                </a:cxn>
                <a:cxn ang="f700">
                  <a:pos x="f886" y="f887"/>
                </a:cxn>
                <a:cxn ang="f700">
                  <a:pos x="f888" y="f889"/>
                </a:cxn>
                <a:cxn ang="f700">
                  <a:pos x="f890" y="f891"/>
                </a:cxn>
                <a:cxn ang="f700">
                  <a:pos x="f892" y="f893"/>
                </a:cxn>
                <a:cxn ang="f700">
                  <a:pos x="f894" y="f895"/>
                </a:cxn>
                <a:cxn ang="f700">
                  <a:pos x="f896" y="f897"/>
                </a:cxn>
                <a:cxn ang="f700">
                  <a:pos x="f898" y="f899"/>
                </a:cxn>
                <a:cxn ang="f700">
                  <a:pos x="f900" y="f901"/>
                </a:cxn>
                <a:cxn ang="f700">
                  <a:pos x="f902" y="f903"/>
                </a:cxn>
                <a:cxn ang="f700">
                  <a:pos x="f904" y="f905"/>
                </a:cxn>
                <a:cxn ang="f700">
                  <a:pos x="f906" y="f907"/>
                </a:cxn>
                <a:cxn ang="f700">
                  <a:pos x="f908" y="f909"/>
                </a:cxn>
                <a:cxn ang="f700">
                  <a:pos x="f910" y="f911"/>
                </a:cxn>
                <a:cxn ang="f700">
                  <a:pos x="f904" y="f912"/>
                </a:cxn>
                <a:cxn ang="f700">
                  <a:pos x="f913" y="f914"/>
                </a:cxn>
                <a:cxn ang="f700">
                  <a:pos x="f915" y="f916"/>
                </a:cxn>
                <a:cxn ang="f700">
                  <a:pos x="f917" y="f918"/>
                </a:cxn>
                <a:cxn ang="f700">
                  <a:pos x="f919" y="f920"/>
                </a:cxn>
                <a:cxn ang="f700">
                  <a:pos x="f921" y="f922"/>
                </a:cxn>
                <a:cxn ang="f700">
                  <a:pos x="f923" y="f924"/>
                </a:cxn>
                <a:cxn ang="f700">
                  <a:pos x="f894" y="f925"/>
                </a:cxn>
                <a:cxn ang="f700">
                  <a:pos x="f892" y="f926"/>
                </a:cxn>
                <a:cxn ang="f700">
                  <a:pos x="f927" y="f928"/>
                </a:cxn>
                <a:cxn ang="f700">
                  <a:pos x="f929" y="f930"/>
                </a:cxn>
                <a:cxn ang="f700">
                  <a:pos x="f931" y="f932"/>
                </a:cxn>
                <a:cxn ang="f700">
                  <a:pos x="f888" y="f933"/>
                </a:cxn>
                <a:cxn ang="f700">
                  <a:pos x="f934" y="f935"/>
                </a:cxn>
                <a:cxn ang="f700">
                  <a:pos x="f936" y="f937"/>
                </a:cxn>
                <a:cxn ang="f700">
                  <a:pos x="f882" y="f938"/>
                </a:cxn>
                <a:cxn ang="f700">
                  <a:pos x="f939" y="f940"/>
                </a:cxn>
                <a:cxn ang="f700">
                  <a:pos x="f941" y="f942"/>
                </a:cxn>
                <a:cxn ang="f700">
                  <a:pos x="f943" y="f944"/>
                </a:cxn>
                <a:cxn ang="f700">
                  <a:pos x="f874" y="f945"/>
                </a:cxn>
                <a:cxn ang="f700">
                  <a:pos x="f868" y="f946"/>
                </a:cxn>
                <a:cxn ang="f700">
                  <a:pos x="f947" y="f948"/>
                </a:cxn>
                <a:cxn ang="f700">
                  <a:pos x="f861" y="f949"/>
                </a:cxn>
                <a:cxn ang="f700">
                  <a:pos x="f950" y="f951"/>
                </a:cxn>
                <a:cxn ang="f700">
                  <a:pos x="f952" y="f953"/>
                </a:cxn>
                <a:cxn ang="f700">
                  <a:pos x="f954" y="f946"/>
                </a:cxn>
                <a:cxn ang="f700">
                  <a:pos x="f955" y="f956"/>
                </a:cxn>
                <a:cxn ang="f700">
                  <a:pos x="f957" y="f944"/>
                </a:cxn>
                <a:cxn ang="f700">
                  <a:pos x="f958" y="f959"/>
                </a:cxn>
                <a:cxn ang="f700">
                  <a:pos x="f960" y="f940"/>
                </a:cxn>
                <a:cxn ang="f700">
                  <a:pos x="f961" y="f962"/>
                </a:cxn>
                <a:cxn ang="f700">
                  <a:pos x="f963" y="f964"/>
                </a:cxn>
                <a:cxn ang="f700">
                  <a:pos x="f965" y="f933"/>
                </a:cxn>
                <a:cxn ang="f700">
                  <a:pos x="f966" y="f967"/>
                </a:cxn>
                <a:cxn ang="f700">
                  <a:pos x="f968" y="f969"/>
                </a:cxn>
                <a:cxn ang="f700">
                  <a:pos x="f970" y="f971"/>
                </a:cxn>
                <a:cxn ang="f700">
                  <a:pos x="f972" y="f973"/>
                </a:cxn>
                <a:cxn ang="f700">
                  <a:pos x="f974" y="f975"/>
                </a:cxn>
                <a:cxn ang="f700">
                  <a:pos x="f851" y="f922"/>
                </a:cxn>
                <a:cxn ang="f700">
                  <a:pos x="f955" y="f918"/>
                </a:cxn>
                <a:cxn ang="f700">
                  <a:pos x="f954" y="f976"/>
                </a:cxn>
                <a:cxn ang="f700">
                  <a:pos x="f977" y="f978"/>
                </a:cxn>
                <a:cxn ang="f700">
                  <a:pos x="f979" y="f980"/>
                </a:cxn>
                <a:cxn ang="f700">
                  <a:pos x="f981" y="f982"/>
                </a:cxn>
                <a:cxn ang="f700">
                  <a:pos x="f950" y="f983"/>
                </a:cxn>
                <a:cxn ang="f700">
                  <a:pos x="f984" y="f985"/>
                </a:cxn>
                <a:cxn ang="f700">
                  <a:pos x="f986" y="f987"/>
                </a:cxn>
                <a:cxn ang="f700">
                  <a:pos x="f984" y="f988"/>
                </a:cxn>
                <a:cxn ang="f700">
                  <a:pos x="f950" y="f887"/>
                </a:cxn>
                <a:cxn ang="f700">
                  <a:pos x="f989" y="f990"/>
                </a:cxn>
                <a:cxn ang="f700">
                  <a:pos x="f979" y="f991"/>
                </a:cxn>
                <a:cxn ang="f700">
                  <a:pos x="f992" y="f993"/>
                </a:cxn>
                <a:cxn ang="f700">
                  <a:pos x="f952" y="f994"/>
                </a:cxn>
                <a:cxn ang="f700">
                  <a:pos x="f954" y="f995"/>
                </a:cxn>
                <a:cxn ang="f700">
                  <a:pos x="f851" y="f996"/>
                </a:cxn>
                <a:cxn ang="f700">
                  <a:pos x="f851" y="f852"/>
                </a:cxn>
              </a:cxnLst>
              <a:rect l="f847" t="f850" r="f848" b="f849"/>
              <a:pathLst>
                <a:path w="1651000" h="2768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lnTo>
                    <a:pt x="f80" y="f81"/>
                  </a:lnTo>
                  <a:cubicBezTo>
                    <a:pt x="f82" y="f83"/>
                    <a:pt x="f84" y="f85"/>
                    <a:pt x="f86" y="f87"/>
                  </a:cubicBezTo>
                  <a:lnTo>
                    <a:pt x="f88" y="f89"/>
                  </a:lnTo>
                  <a:lnTo>
                    <a:pt x="f90" y="f91"/>
                  </a:ln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lnTo>
                    <a:pt x="f118" y="f119"/>
                  </a:lnTo>
                  <a:lnTo>
                    <a:pt x="f120" y="f121"/>
                  </a:ln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20" y="f130"/>
                    <a:pt x="f131" y="f123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37" y="f142"/>
                  </a:cubicBezTo>
                  <a:cubicBezTo>
                    <a:pt x="f143" y="f144"/>
                    <a:pt x="f145" y="f146"/>
                    <a:pt x="f123" y="f147"/>
                  </a:cubicBezTo>
                  <a:cubicBezTo>
                    <a:pt x="f148" y="f149"/>
                    <a:pt x="f150" y="f151"/>
                    <a:pt x="f6" y="f152"/>
                  </a:cubicBezTo>
                  <a:cubicBezTo>
                    <a:pt x="f153" y="f154"/>
                    <a:pt x="f155" y="f156"/>
                    <a:pt x="f133" y="f157"/>
                  </a:cubicBezTo>
                  <a:cubicBezTo>
                    <a:pt x="f158" y="f159"/>
                    <a:pt x="f160" y="f161"/>
                    <a:pt x="f137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80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52" y="f194"/>
                    <a:pt x="f152" y="f194"/>
                  </a:cubicBezTo>
                  <a:cubicBezTo>
                    <a:pt x="f195" y="f196"/>
                    <a:pt x="f197" y="f198"/>
                    <a:pt x="f118" y="f199"/>
                  </a:cubicBezTo>
                  <a:cubicBezTo>
                    <a:pt x="f200" y="f201"/>
                    <a:pt x="f202" y="f203"/>
                    <a:pt x="f116" y="f204"/>
                  </a:cubicBezTo>
                  <a:cubicBezTo>
                    <a:pt x="f205" y="f206"/>
                    <a:pt x="f207" y="f208"/>
                    <a:pt x="f209" y="f210"/>
                  </a:cubicBezTo>
                  <a:lnTo>
                    <a:pt x="f211" y="f27"/>
                  </a:ln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104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168" y="f20"/>
                  </a:cubicBezTo>
                  <a:cubicBezTo>
                    <a:pt x="f96" y="f233"/>
                    <a:pt x="f234" y="f235"/>
                    <a:pt x="f90" y="f236"/>
                  </a:cubicBezTo>
                  <a:cubicBezTo>
                    <a:pt x="f237" y="f8"/>
                    <a:pt x="f238" y="f239"/>
                    <a:pt x="f240" y="f8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78" y="f257"/>
                  </a:cubicBezTo>
                  <a:cubicBezTo>
                    <a:pt x="f258" y="f259"/>
                    <a:pt x="f260" y="f261"/>
                    <a:pt x="f60" y="f262"/>
                  </a:cubicBezTo>
                  <a:cubicBezTo>
                    <a:pt x="f263" y="f264"/>
                    <a:pt x="f265" y="f266"/>
                    <a:pt x="f267" y="f268"/>
                  </a:cubicBezTo>
                  <a:lnTo>
                    <a:pt x="f37" y="f5"/>
                  </a:ln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28" y="f277"/>
                    <a:pt x="f278" y="f279"/>
                  </a:cubicBezTo>
                  <a:lnTo>
                    <a:pt x="f280" y="f262"/>
                  </a:lnTo>
                  <a:lnTo>
                    <a:pt x="f281" y="f282"/>
                  </a:lnTo>
                  <a:cubicBezTo>
                    <a:pt x="f283" y="f284"/>
                    <a:pt x="f285" y="f286"/>
                    <a:pt x="f287" y="f252"/>
                  </a:cubicBezTo>
                  <a:cubicBezTo>
                    <a:pt x="f288" y="f289"/>
                    <a:pt x="f290" y="f291"/>
                    <a:pt x="f292" y="f287"/>
                  </a:cubicBezTo>
                  <a:cubicBezTo>
                    <a:pt x="f293" y="f294"/>
                    <a:pt x="f295" y="f296"/>
                    <a:pt x="f297" y="f8"/>
                  </a:cubicBezTo>
                  <a:cubicBezTo>
                    <a:pt x="f298" y="f299"/>
                    <a:pt x="f300" y="f301"/>
                    <a:pt x="f257" y="f281"/>
                  </a:cubicBezTo>
                  <a:cubicBezTo>
                    <a:pt x="f302" y="f303"/>
                    <a:pt x="f304" y="f305"/>
                    <a:pt x="f274" y="f306"/>
                  </a:cubicBezTo>
                  <a:cubicBezTo>
                    <a:pt x="f307" y="f308"/>
                    <a:pt x="f5" y="f222"/>
                    <a:pt x="f5" y="f222"/>
                  </a:cubicBezTo>
                  <a:cubicBezTo>
                    <a:pt x="f309" y="f217"/>
                    <a:pt x="f270" y="f310"/>
                    <a:pt x="f268" y="f311"/>
                  </a:cubicBezTo>
                  <a:cubicBezTo>
                    <a:pt x="f312" y="f313"/>
                    <a:pt x="f314" y="f315"/>
                    <a:pt x="f262" y="f316"/>
                  </a:cubicBezTo>
                  <a:cubicBezTo>
                    <a:pt x="f317" y="f318"/>
                    <a:pt x="f319" y="f320"/>
                    <a:pt x="f282" y="f321"/>
                  </a:cubicBezTo>
                  <a:cubicBezTo>
                    <a:pt x="f322" y="f323"/>
                    <a:pt x="f324" y="f325"/>
                    <a:pt x="f252" y="f60"/>
                  </a:cubicBezTo>
                  <a:cubicBezTo>
                    <a:pt x="f326" y="f327"/>
                    <a:pt x="f292" y="f328"/>
                    <a:pt x="f246" y="f66"/>
                  </a:cubicBezTo>
                  <a:lnTo>
                    <a:pt x="f8" y="f191"/>
                  </a:lnTo>
                  <a:cubicBezTo>
                    <a:pt x="f329" y="f330"/>
                    <a:pt x="f331" y="f332"/>
                    <a:pt x="f281" y="f180"/>
                  </a:cubicBezTo>
                  <a:cubicBezTo>
                    <a:pt x="f333" y="f334"/>
                    <a:pt x="f236" y="f335"/>
                    <a:pt x="f280" y="f88"/>
                  </a:cubicBezTo>
                  <a:cubicBezTo>
                    <a:pt x="f336" y="f174"/>
                    <a:pt x="f337" y="f338"/>
                    <a:pt x="f233" y="f339"/>
                  </a:cubicBezTo>
                  <a:cubicBezTo>
                    <a:pt x="f340" y="f341"/>
                    <a:pt x="f342" y="f343"/>
                    <a:pt x="f306" y="f227"/>
                  </a:cubicBezTo>
                  <a:cubicBezTo>
                    <a:pt x="f344" y="f162"/>
                    <a:pt x="f345" y="f346"/>
                    <a:pt x="f347" y="f98"/>
                  </a:cubicBezTo>
                  <a:cubicBezTo>
                    <a:pt x="f348" y="f349"/>
                    <a:pt x="f350" y="f351"/>
                    <a:pt x="f273" y="f352"/>
                  </a:cubicBezTo>
                  <a:cubicBezTo>
                    <a:pt x="f353" y="f354"/>
                    <a:pt x="f355" y="f211"/>
                    <a:pt x="f356" y="f114"/>
                  </a:cubicBezTo>
                  <a:lnTo>
                    <a:pt x="f357" y="f358"/>
                  </a:lnTo>
                  <a:cubicBezTo>
                    <a:pt x="f359" y="f179"/>
                    <a:pt x="f360" y="f361"/>
                    <a:pt x="f356" y="f362"/>
                  </a:cubicBezTo>
                  <a:cubicBezTo>
                    <a:pt x="f363" y="f364"/>
                    <a:pt x="f365" y="f366"/>
                    <a:pt x="f273" y="f99"/>
                  </a:cubicBez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06" y="f77"/>
                  </a:cubicBezTo>
                  <a:cubicBezTo>
                    <a:pt x="f377" y="f378"/>
                    <a:pt x="f379" y="f380"/>
                    <a:pt x="f228" y="f381"/>
                  </a:cubicBezTo>
                  <a:cubicBezTo>
                    <a:pt x="f382" y="f383"/>
                    <a:pt x="f384" y="f385"/>
                    <a:pt x="f278" y="f386"/>
                  </a:cubicBezTo>
                  <a:cubicBezTo>
                    <a:pt x="f387" y="f388"/>
                    <a:pt x="f233" y="f389"/>
                    <a:pt x="f280" y="f390"/>
                  </a:cubicBezTo>
                  <a:cubicBezTo>
                    <a:pt x="f391" y="f392"/>
                    <a:pt x="f8" y="f393"/>
                    <a:pt x="f8" y="f394"/>
                  </a:cubicBezTo>
                  <a:lnTo>
                    <a:pt x="f8" y="f9"/>
                  </a:lnTo>
                  <a:close/>
                </a:path>
              </a:pathLst>
            </a:custGeom>
            <a:noFill/>
            <a:ln w="22229" cap="flat">
              <a:solidFill>
                <a:srgbClr val="FF0000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C72CA58-7549-412B-89FF-263E4B612C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412" y="1611143"/>
            <a:ext cx="2060470" cy="227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12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1D6F-31D1-45DB-A74B-C1EB041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BE8489-6DEA-4BD9-8467-3B5E38BB34B4}"/>
              </a:ext>
            </a:extLst>
          </p:cNvPr>
          <p:cNvSpPr txBox="1">
            <a:spLocks/>
          </p:cNvSpPr>
          <p:nvPr/>
        </p:nvSpPr>
        <p:spPr>
          <a:xfrm>
            <a:off x="186562" y="163388"/>
            <a:ext cx="6231993" cy="67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dynamics…, e.g. hot-coffee*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2477397-FE42-4C3C-BB9E-A0042218158A}"/>
              </a:ext>
            </a:extLst>
          </p:cNvPr>
          <p:cNvSpPr/>
          <p:nvPr/>
        </p:nvSpPr>
        <p:spPr>
          <a:xfrm rot="16200000">
            <a:off x="521730" y="1387525"/>
            <a:ext cx="920292" cy="36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Hot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98672-3181-4368-8CBD-1856EA64C901}"/>
              </a:ext>
            </a:extLst>
          </p:cNvPr>
          <p:cNvSpPr/>
          <p:nvPr/>
        </p:nvSpPr>
        <p:spPr>
          <a:xfrm rot="16200000">
            <a:off x="419259" y="2526990"/>
            <a:ext cx="1117295" cy="358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Warm</a:t>
            </a:r>
            <a:endParaRPr lang="en-US" sz="11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3C860A-E668-4A1F-BEB5-DA5FBF88D663}"/>
              </a:ext>
            </a:extLst>
          </p:cNvPr>
          <p:cNvSpPr/>
          <p:nvPr/>
        </p:nvSpPr>
        <p:spPr>
          <a:xfrm rot="16200000">
            <a:off x="615443" y="3584038"/>
            <a:ext cx="732865" cy="366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Cold</a:t>
            </a:r>
            <a:endParaRPr lang="it-IT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B24E04-F081-4216-A987-4BF2F6D8A1AB}"/>
              </a:ext>
            </a:extLst>
          </p:cNvPr>
          <p:cNvCxnSpPr>
            <a:cxnSpLocks/>
          </p:cNvCxnSpPr>
          <p:nvPr/>
        </p:nvCxnSpPr>
        <p:spPr>
          <a:xfrm flipV="1">
            <a:off x="1762959" y="1029721"/>
            <a:ext cx="0" cy="29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034AE16-4CD3-489C-9F8F-80B1A557D7E8}"/>
              </a:ext>
            </a:extLst>
          </p:cNvPr>
          <p:cNvSpPr txBox="1"/>
          <p:nvPr/>
        </p:nvSpPr>
        <p:spPr>
          <a:xfrm rot="16200000">
            <a:off x="1040904" y="3505485"/>
            <a:ext cx="69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0-24 </a:t>
            </a:r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8190B5-512B-4425-B0F5-F9EBFE2F40B8}"/>
              </a:ext>
            </a:extLst>
          </p:cNvPr>
          <p:cNvSpPr txBox="1"/>
          <p:nvPr/>
        </p:nvSpPr>
        <p:spPr>
          <a:xfrm rot="16200000">
            <a:off x="1046138" y="2505655"/>
            <a:ext cx="67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25-69 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54874-58B2-448B-9508-14FC0446EDC4}"/>
              </a:ext>
            </a:extLst>
          </p:cNvPr>
          <p:cNvSpPr txBox="1"/>
          <p:nvPr/>
        </p:nvSpPr>
        <p:spPr>
          <a:xfrm rot="16200000">
            <a:off x="1061528" y="1401169"/>
            <a:ext cx="67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70-99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DFFB-DFC1-434D-8F70-69660022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28B-218A-4C60-B5B7-3AAF0713402C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45036-34B7-480D-B4AA-E6052281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26</a:t>
            </a:fld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3E87A1D-ACA8-4C45-8E1F-941C2583FF4F}"/>
              </a:ext>
            </a:extLst>
          </p:cNvPr>
          <p:cNvSpPr/>
          <p:nvPr/>
        </p:nvSpPr>
        <p:spPr>
          <a:xfrm>
            <a:off x="10755925" y="4702076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D9D569-A119-4F60-8A17-69867BDE1C57}"/>
              </a:ext>
            </a:extLst>
          </p:cNvPr>
          <p:cNvSpPr/>
          <p:nvPr/>
        </p:nvSpPr>
        <p:spPr>
          <a:xfrm>
            <a:off x="6462553" y="4735769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7CB388-0EDD-44D1-895C-82994DB28043}"/>
              </a:ext>
            </a:extLst>
          </p:cNvPr>
          <p:cNvSpPr/>
          <p:nvPr/>
        </p:nvSpPr>
        <p:spPr>
          <a:xfrm>
            <a:off x="7283048" y="3729703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527A01-6AF2-408B-A867-5071CBB346ED}"/>
              </a:ext>
            </a:extLst>
          </p:cNvPr>
          <p:cNvSpPr/>
          <p:nvPr/>
        </p:nvSpPr>
        <p:spPr>
          <a:xfrm>
            <a:off x="7860512" y="2574556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C2716D-9704-4E42-B9F4-D10101DD8749}"/>
              </a:ext>
            </a:extLst>
          </p:cNvPr>
          <p:cNvSpPr/>
          <p:nvPr/>
        </p:nvSpPr>
        <p:spPr>
          <a:xfrm>
            <a:off x="9702457" y="3719899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CC2222-E9F1-41CB-A76D-67F8D8E9A575}"/>
              </a:ext>
            </a:extLst>
          </p:cNvPr>
          <p:cNvSpPr/>
          <p:nvPr/>
        </p:nvSpPr>
        <p:spPr>
          <a:xfrm>
            <a:off x="8843250" y="4190320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67" name="Graphic 66" descr="Thermometer">
            <a:extLst>
              <a:ext uri="{FF2B5EF4-FFF2-40B4-BE49-F238E27FC236}">
                <a16:creationId xmlns:a16="http://schemas.microsoft.com/office/drawing/2014/main" id="{9DB5765D-7566-49B5-86E4-4AC8E641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025" y="2617569"/>
            <a:ext cx="479396" cy="47939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9554CB4C-9848-4BA6-A62C-6A0929862564}"/>
              </a:ext>
            </a:extLst>
          </p:cNvPr>
          <p:cNvSpPr/>
          <p:nvPr/>
        </p:nvSpPr>
        <p:spPr>
          <a:xfrm>
            <a:off x="9955780" y="5559756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3DCCA0-795C-4E8C-8531-C032C852CCF9}"/>
              </a:ext>
            </a:extLst>
          </p:cNvPr>
          <p:cNvSpPr/>
          <p:nvPr/>
        </p:nvSpPr>
        <p:spPr>
          <a:xfrm>
            <a:off x="8626269" y="5559756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A87E089-631C-4065-8571-D8AA95A391BC}"/>
              </a:ext>
            </a:extLst>
          </p:cNvPr>
          <p:cNvSpPr/>
          <p:nvPr/>
        </p:nvSpPr>
        <p:spPr>
          <a:xfrm>
            <a:off x="7288845" y="5542492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6DEB4D6-9D8D-409B-A5C9-D550F2C713E6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 flipH="1">
            <a:off x="8019240" y="3151164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0BC17E-70DA-46C4-B796-54A8081051EC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9200135" y="3151164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B2026F-C6FD-43D5-95BE-2DDF523AD52B}"/>
              </a:ext>
            </a:extLst>
          </p:cNvPr>
          <p:cNvCxnSpPr>
            <a:cxnSpLocks/>
            <a:stCxn id="62" idx="3"/>
            <a:endCxn id="66" idx="0"/>
          </p:cNvCxnSpPr>
          <p:nvPr/>
        </p:nvCxnSpPr>
        <p:spPr>
          <a:xfrm>
            <a:off x="8755431" y="3984785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4F66785-9345-418F-8141-9CAA09745EEE}"/>
              </a:ext>
            </a:extLst>
          </p:cNvPr>
          <p:cNvCxnSpPr>
            <a:cxnSpLocks/>
            <a:stCxn id="64" idx="1"/>
            <a:endCxn id="66" idx="0"/>
          </p:cNvCxnSpPr>
          <p:nvPr/>
        </p:nvCxnSpPr>
        <p:spPr>
          <a:xfrm flipH="1">
            <a:off x="9216606" y="3974981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087C1F-819C-4DAD-9B71-1AD3428F54F8}"/>
              </a:ext>
            </a:extLst>
          </p:cNvPr>
          <p:cNvCxnSpPr>
            <a:cxnSpLocks/>
            <a:stCxn id="53" idx="0"/>
            <a:endCxn id="62" idx="1"/>
          </p:cNvCxnSpPr>
          <p:nvPr/>
        </p:nvCxnSpPr>
        <p:spPr>
          <a:xfrm flipV="1">
            <a:off x="7060428" y="3984785"/>
            <a:ext cx="222620" cy="7509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1F3D79D-122D-4AB7-8C28-E9D10A9E0ABF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>
            <a:off x="11104829" y="3974981"/>
            <a:ext cx="248971" cy="727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2DB860-936B-4F55-B406-CDB87F205E1C}"/>
              </a:ext>
            </a:extLst>
          </p:cNvPr>
          <p:cNvCxnSpPr>
            <a:cxnSpLocks/>
            <a:stCxn id="62" idx="2"/>
            <a:endCxn id="70" idx="0"/>
          </p:cNvCxnSpPr>
          <p:nvPr/>
        </p:nvCxnSpPr>
        <p:spPr>
          <a:xfrm flipH="1">
            <a:off x="7886720" y="4239867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453AC44-6ADE-42A8-8461-A6A3EBA6FC1F}"/>
              </a:ext>
            </a:extLst>
          </p:cNvPr>
          <p:cNvCxnSpPr>
            <a:cxnSpLocks/>
            <a:stCxn id="62" idx="2"/>
            <a:endCxn id="69" idx="0"/>
          </p:cNvCxnSpPr>
          <p:nvPr/>
        </p:nvCxnSpPr>
        <p:spPr>
          <a:xfrm>
            <a:off x="8019240" y="4239867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78ACC2-487E-4315-9514-CF8B472FC7E1}"/>
              </a:ext>
            </a:extLst>
          </p:cNvPr>
          <p:cNvCxnSpPr>
            <a:cxnSpLocks/>
            <a:stCxn id="62" idx="2"/>
            <a:endCxn id="68" idx="0"/>
          </p:cNvCxnSpPr>
          <p:nvPr/>
        </p:nvCxnSpPr>
        <p:spPr>
          <a:xfrm>
            <a:off x="8019240" y="4239867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17A9D3B-71BE-4128-8C50-767F4C02E18E}"/>
              </a:ext>
            </a:extLst>
          </p:cNvPr>
          <p:cNvCxnSpPr>
            <a:cxnSpLocks/>
            <a:stCxn id="64" idx="2"/>
            <a:endCxn id="68" idx="0"/>
          </p:cNvCxnSpPr>
          <p:nvPr/>
        </p:nvCxnSpPr>
        <p:spPr>
          <a:xfrm>
            <a:off x="10403643" y="4230063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D7109-F886-434B-B3B0-EED7826EC4A7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 flipH="1">
            <a:off x="9224144" y="4230063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406364-F428-4269-AD53-D6252518D651}"/>
              </a:ext>
            </a:extLst>
          </p:cNvPr>
          <p:cNvCxnSpPr>
            <a:cxnSpLocks/>
            <a:stCxn id="64" idx="2"/>
            <a:endCxn id="70" idx="0"/>
          </p:cNvCxnSpPr>
          <p:nvPr/>
        </p:nvCxnSpPr>
        <p:spPr>
          <a:xfrm flipH="1">
            <a:off x="7886720" y="4230063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2DF7C857-BE0C-46A1-8631-53EE1B3F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7" y="274313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329B6251-A1A9-4358-8738-51196F4F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83" y="371762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41EF3833-0C3C-44A7-9BDD-D33E1956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8" y="3755260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Arrow Rotate left">
            <a:extLst>
              <a:ext uri="{FF2B5EF4-FFF2-40B4-BE49-F238E27FC236}">
                <a16:creationId xmlns:a16="http://schemas.microsoft.com/office/drawing/2014/main" id="{4E4DA702-12CE-4082-B536-C6AE6389E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185133">
            <a:off x="6324696" y="2151781"/>
            <a:ext cx="1852847" cy="14944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15A32-082E-4247-B35D-5569492E40D5}"/>
              </a:ext>
            </a:extLst>
          </p:cNvPr>
          <p:cNvSpPr/>
          <p:nvPr/>
        </p:nvSpPr>
        <p:spPr>
          <a:xfrm>
            <a:off x="445962" y="49138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Converging time. </a:t>
            </a:r>
            <a:r>
              <a:rPr lang="en-US" dirty="0"/>
              <a:t>It’s not biological et all, BUT by using </a:t>
            </a:r>
            <a:r>
              <a:rPr lang="en-US" b="1" dirty="0"/>
              <a:t>Hebbian learning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triadic associations </a:t>
            </a:r>
            <a:r>
              <a:rPr lang="en-US" dirty="0"/>
              <a:t>we reach &lt;300 ms </a:t>
            </a:r>
          </a:p>
          <a:p>
            <a:r>
              <a:rPr lang="en-US" dirty="0"/>
              <a:t>	-&gt; </a:t>
            </a:r>
            <a:r>
              <a:rPr lang="en-US" u="sng" dirty="0"/>
              <a:t>see the Supplementary section D.3 Associative memory with learning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3513D19-B248-4B51-BA3B-42AAD068F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270" y="960693"/>
            <a:ext cx="4490199" cy="3461607"/>
          </a:xfrm>
          <a:prstGeom prst="rect">
            <a:avLst/>
          </a:prstGeom>
        </p:spPr>
      </p:pic>
      <p:pic>
        <p:nvPicPr>
          <p:cNvPr id="48" name="Graphic 47" descr="Lightning bolt">
            <a:extLst>
              <a:ext uri="{FF2B5EF4-FFF2-40B4-BE49-F238E27FC236}">
                <a16:creationId xmlns:a16="http://schemas.microsoft.com/office/drawing/2014/main" id="{6289B8EA-FCB9-43E9-BF25-B36A0AC95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386585">
            <a:off x="385361" y="1299500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29D79E9-1946-4A5D-9673-2CB4D0374F88}"/>
              </a:ext>
            </a:extLst>
          </p:cNvPr>
          <p:cNvSpPr/>
          <p:nvPr/>
        </p:nvSpPr>
        <p:spPr>
          <a:xfrm>
            <a:off x="8246359" y="1150022"/>
            <a:ext cx="1479317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Merge </a:t>
            </a:r>
          </a:p>
          <a:p>
            <a:pPr algn="ctr"/>
            <a:r>
              <a:rPr lang="it-IT" dirty="0"/>
              <a:t>subnet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2A4056-5BDC-425D-A174-E17F267DAA7E}"/>
              </a:ext>
            </a:extLst>
          </p:cNvPr>
          <p:cNvSpPr/>
          <p:nvPr/>
        </p:nvSpPr>
        <p:spPr>
          <a:xfrm>
            <a:off x="6707295" y="1156372"/>
            <a:ext cx="1472383" cy="907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Overcame subnet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EF9250-76BC-4716-AFE7-DFAE68ACCEDD}"/>
              </a:ext>
            </a:extLst>
          </p:cNvPr>
          <p:cNvSpPr txBox="1"/>
          <p:nvPr/>
        </p:nvSpPr>
        <p:spPr>
          <a:xfrm>
            <a:off x="6632774" y="701934"/>
            <a:ext cx="318924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TOPOLOGY MODIFICATION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5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FBD33626-22C6-4153-9E6D-8FD8CE9C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6" y="4137429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B6DE1913-718A-494D-B3E0-67B7B29E3666}"/>
              </a:ext>
            </a:extLst>
          </p:cNvPr>
          <p:cNvSpPr/>
          <p:nvPr/>
        </p:nvSpPr>
        <p:spPr>
          <a:xfrm>
            <a:off x="672129" y="1220476"/>
            <a:ext cx="6731555" cy="354128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E11AACA-354A-4ADF-97C1-EA4BBDAAEA1F}"/>
              </a:ext>
            </a:extLst>
          </p:cNvPr>
          <p:cNvGrpSpPr/>
          <p:nvPr/>
        </p:nvGrpSpPr>
        <p:grpSpPr>
          <a:xfrm>
            <a:off x="1849334" y="1457211"/>
            <a:ext cx="1621880" cy="2768602"/>
            <a:chOff x="9479838" y="2624308"/>
            <a:chExt cx="1621880" cy="2768602"/>
          </a:xfrm>
        </p:grpSpPr>
        <p:sp>
          <p:nvSpPr>
            <p:cNvPr id="120" name="Oval 10">
              <a:extLst>
                <a:ext uri="{FF2B5EF4-FFF2-40B4-BE49-F238E27FC236}">
                  <a16:creationId xmlns:a16="http://schemas.microsoft.com/office/drawing/2014/main" id="{0416BECE-36A8-4B04-BA62-B1CF9A451870}"/>
                </a:ext>
              </a:extLst>
            </p:cNvPr>
            <p:cNvSpPr/>
            <p:nvPr/>
          </p:nvSpPr>
          <p:spPr>
            <a:xfrm>
              <a:off x="10054091" y="3726772"/>
              <a:ext cx="1019181" cy="52387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1" i="0" u="none" strike="noStrike" kern="1200" cap="none" spc="0" baseline="0" dirty="0">
                  <a:uFillTx/>
                  <a:latin typeface="Calibri"/>
                </a:rPr>
                <a:t>WARM</a:t>
              </a:r>
              <a:endParaRPr lang="en-US" sz="1200" b="1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121" name="Oval 13">
              <a:extLst>
                <a:ext uri="{FF2B5EF4-FFF2-40B4-BE49-F238E27FC236}">
                  <a16:creationId xmlns:a16="http://schemas.microsoft.com/office/drawing/2014/main" id="{C0EC4AE4-BA96-4B5E-AAAD-A4F868CC6DBB}"/>
                </a:ext>
              </a:extLst>
            </p:cNvPr>
            <p:cNvSpPr/>
            <p:nvPr/>
          </p:nvSpPr>
          <p:spPr>
            <a:xfrm>
              <a:off x="9551364" y="2949384"/>
              <a:ext cx="948214" cy="52387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1" i="0" u="none" strike="noStrike" kern="1200" cap="none" spc="0" baseline="0" dirty="0">
                  <a:uFillTx/>
                  <a:latin typeface="Calibri"/>
                </a:rPr>
                <a:t>COFFEE</a:t>
              </a:r>
            </a:p>
          </p:txBody>
        </p:sp>
        <p:sp>
          <p:nvSpPr>
            <p:cNvPr id="122" name="Flowchart: Connector 37">
              <a:extLst>
                <a:ext uri="{FF2B5EF4-FFF2-40B4-BE49-F238E27FC236}">
                  <a16:creationId xmlns:a16="http://schemas.microsoft.com/office/drawing/2014/main" id="{B94FE050-5430-44C4-93ED-AFE2AF59F1E3}"/>
                </a:ext>
              </a:extLst>
            </p:cNvPr>
            <p:cNvSpPr/>
            <p:nvPr/>
          </p:nvSpPr>
          <p:spPr>
            <a:xfrm>
              <a:off x="9690370" y="4956942"/>
              <a:ext cx="583067" cy="359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0000"/>
              </a:schemeClr>
            </a:solidFill>
            <a:ln w="12701" cap="flat">
              <a:solidFill>
                <a:schemeClr val="tx1">
                  <a:alpha val="40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900" b="0" i="0" u="none" strike="noStrike" kern="1200" cap="none" spc="0" baseline="0" dirty="0">
                  <a:uFillTx/>
                  <a:latin typeface="Calibri"/>
                </a:rPr>
                <a:t>e.g.,50°</a:t>
              </a:r>
              <a:endParaRPr lang="en-US" sz="900" b="0" i="0" u="none" strike="noStrike" kern="1200" cap="none" spc="0" baseline="0" dirty="0">
                <a:uFillTx/>
                <a:latin typeface="Calibri"/>
              </a:endParaRPr>
            </a:p>
          </p:txBody>
        </p:sp>
        <p:cxnSp>
          <p:nvCxnSpPr>
            <p:cNvPr id="123" name="Straight Arrow Connector 127">
              <a:extLst>
                <a:ext uri="{FF2B5EF4-FFF2-40B4-BE49-F238E27FC236}">
                  <a16:creationId xmlns:a16="http://schemas.microsoft.com/office/drawing/2014/main" id="{44279285-53C6-42F1-B1C2-CE19F02CA550}"/>
                </a:ext>
              </a:extLst>
            </p:cNvPr>
            <p:cNvCxnSpPr>
              <a:stCxn id="121" idx="6"/>
              <a:endCxn id="120" idx="0"/>
            </p:cNvCxnSpPr>
            <p:nvPr/>
          </p:nvCxnSpPr>
          <p:spPr>
            <a:xfrm>
              <a:off x="10360715" y="3396542"/>
              <a:ext cx="202967" cy="33023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124" name="Straight Arrow Connector 133">
              <a:extLst>
                <a:ext uri="{FF2B5EF4-FFF2-40B4-BE49-F238E27FC236}">
                  <a16:creationId xmlns:a16="http://schemas.microsoft.com/office/drawing/2014/main" id="{0806583A-E1DD-471F-9CFE-020CC6F950D1}"/>
                </a:ext>
              </a:extLst>
            </p:cNvPr>
            <p:cNvCxnSpPr>
              <a:stCxn id="122" idx="1"/>
              <a:endCxn id="120" idx="2"/>
            </p:cNvCxnSpPr>
            <p:nvPr/>
          </p:nvCxnSpPr>
          <p:spPr>
            <a:xfrm flipV="1">
              <a:off x="10273437" y="4250650"/>
              <a:ext cx="290245" cy="88609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125" name="Straight Arrow Connector 161">
              <a:extLst>
                <a:ext uri="{FF2B5EF4-FFF2-40B4-BE49-F238E27FC236}">
                  <a16:creationId xmlns:a16="http://schemas.microsoft.com/office/drawing/2014/main" id="{914B998F-F94E-4CC4-991F-86F0D35B2436}"/>
                </a:ext>
              </a:extLst>
            </p:cNvPr>
            <p:cNvCxnSpPr>
              <a:stCxn id="121" idx="2"/>
              <a:endCxn id="122" idx="0"/>
            </p:cNvCxnSpPr>
            <p:nvPr/>
          </p:nvCxnSpPr>
          <p:spPr>
            <a:xfrm flipH="1">
              <a:off x="9981904" y="3473262"/>
              <a:ext cx="43567" cy="14836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  <a:headEnd type="arrow"/>
              <a:tailEnd type="arrow"/>
            </a:ln>
          </p:spPr>
        </p:cxnSp>
        <p:sp>
          <p:nvSpPr>
            <p:cNvPr id="126" name="Freeform: Shape 175">
              <a:extLst>
                <a:ext uri="{FF2B5EF4-FFF2-40B4-BE49-F238E27FC236}">
                  <a16:creationId xmlns:a16="http://schemas.microsoft.com/office/drawing/2014/main" id="{18102566-96A3-4B22-83E4-B32ACA963F2A}"/>
                </a:ext>
              </a:extLst>
            </p:cNvPr>
            <p:cNvSpPr/>
            <p:nvPr/>
          </p:nvSpPr>
          <p:spPr>
            <a:xfrm>
              <a:off x="9479838" y="2624308"/>
              <a:ext cx="1621880" cy="27686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1000"/>
                <a:gd name="f7" fmla="val 2768600"/>
                <a:gd name="f8" fmla="val 190500"/>
                <a:gd name="f9" fmla="val 2590800"/>
                <a:gd name="f10" fmla="val 198967"/>
                <a:gd name="f11" fmla="val 2620433"/>
                <a:gd name="f12" fmla="val 197773"/>
                <a:gd name="f13" fmla="val 2654775"/>
                <a:gd name="f14" fmla="val 215900"/>
                <a:gd name="f15" fmla="val 2679700"/>
                <a:gd name="f16" fmla="val 233855"/>
                <a:gd name="f17" fmla="val 2704388"/>
                <a:gd name="f18" fmla="val 263140"/>
                <a:gd name="f19" fmla="val 2720847"/>
                <a:gd name="f20" fmla="val 292100"/>
                <a:gd name="f21" fmla="val 2730500"/>
                <a:gd name="f22" fmla="val 412659"/>
                <a:gd name="f23" fmla="val 2770686"/>
                <a:gd name="f24" fmla="val 341636"/>
                <a:gd name="f25" fmla="val 2753476"/>
                <a:gd name="f26" fmla="val 508000"/>
                <a:gd name="f27" fmla="val 558800"/>
                <a:gd name="f28" fmla="val 2764367"/>
                <a:gd name="f29" fmla="val 609871"/>
                <a:gd name="f30" fmla="val 2762637"/>
                <a:gd name="f31" fmla="val 660400"/>
                <a:gd name="f32" fmla="val 2755900"/>
                <a:gd name="f33" fmla="val 673670"/>
                <a:gd name="f34" fmla="val 2754131"/>
                <a:gd name="f35" fmla="val 688047"/>
                <a:gd name="f36" fmla="val 2751563"/>
                <a:gd name="f37" fmla="val 698500"/>
                <a:gd name="f38" fmla="val 2743200"/>
                <a:gd name="f39" fmla="val 710419"/>
                <a:gd name="f40" fmla="val 2733665"/>
                <a:gd name="f41" fmla="val 713107"/>
                <a:gd name="f42" fmla="val 2715893"/>
                <a:gd name="f43" fmla="val 723900"/>
                <a:gd name="f44" fmla="val 2705100"/>
                <a:gd name="f45" fmla="val 734693"/>
                <a:gd name="f46" fmla="val 2694307"/>
                <a:gd name="f47" fmla="val 750274"/>
                <a:gd name="f48" fmla="val 2689471"/>
                <a:gd name="f49" fmla="val 762000"/>
                <a:gd name="f50" fmla="val 825421"/>
                <a:gd name="f51" fmla="val 2626849"/>
                <a:gd name="f52" fmla="val 771243"/>
                <a:gd name="f53" fmla="val 2651219"/>
                <a:gd name="f54" fmla="val 838200"/>
                <a:gd name="f55" fmla="val 2628900"/>
                <a:gd name="f56" fmla="val 905933"/>
                <a:gd name="f57" fmla="val 2527300"/>
                <a:gd name="f58" fmla="val 817033"/>
                <a:gd name="f59" fmla="val 2650067"/>
                <a:gd name="f60" fmla="val 901700"/>
                <a:gd name="f61" fmla="val 2565400"/>
                <a:gd name="f62" fmla="val 926319"/>
                <a:gd name="f63" fmla="val 2540781"/>
                <a:gd name="f64" fmla="val 929471"/>
                <a:gd name="f65" fmla="val 2520188"/>
                <a:gd name="f66" fmla="val 939800"/>
                <a:gd name="f67" fmla="val 2489200"/>
                <a:gd name="f68" fmla="val 944033"/>
                <a:gd name="f69" fmla="val 2434167"/>
                <a:gd name="f70" fmla="val 943892"/>
                <a:gd name="f71" fmla="val 2378620"/>
                <a:gd name="f72" fmla="val 952500"/>
                <a:gd name="f73" fmla="val 2324100"/>
                <a:gd name="f74" fmla="val 956676"/>
                <a:gd name="f75" fmla="val 2297654"/>
                <a:gd name="f76" fmla="val 969433"/>
                <a:gd name="f77" fmla="val 2273300"/>
                <a:gd name="f78" fmla="val 977900"/>
                <a:gd name="f79" fmla="val 2247900"/>
                <a:gd name="f80" fmla="val 1003300"/>
                <a:gd name="f81" fmla="val 2171700"/>
                <a:gd name="f82" fmla="val 1007533"/>
                <a:gd name="f83" fmla="val 2159000"/>
                <a:gd name="f84" fmla="val 1008574"/>
                <a:gd name="f85" fmla="val 2144739"/>
                <a:gd name="f86" fmla="val 1016000"/>
                <a:gd name="f87" fmla="val 2133600"/>
                <a:gd name="f88" fmla="val 1066800"/>
                <a:gd name="f89" fmla="val 2057400"/>
                <a:gd name="f90" fmla="val 1117600"/>
                <a:gd name="f91" fmla="val 1981200"/>
                <a:gd name="f92" fmla="val 1126067"/>
                <a:gd name="f93" fmla="val 1968500"/>
                <a:gd name="f94" fmla="val 1130300"/>
                <a:gd name="f95" fmla="val 1951567"/>
                <a:gd name="f96" fmla="val 1143000"/>
                <a:gd name="f97" fmla="val 1943100"/>
                <a:gd name="f98" fmla="val 1219200"/>
                <a:gd name="f99" fmla="val 1892300"/>
                <a:gd name="f100" fmla="val 1227667"/>
                <a:gd name="f101" fmla="val 1879600"/>
                <a:gd name="f102" fmla="val 1232681"/>
                <a:gd name="f103" fmla="val 1863735"/>
                <a:gd name="f104" fmla="val 1244600"/>
                <a:gd name="f105" fmla="val 1854200"/>
                <a:gd name="f106" fmla="val 1255053"/>
                <a:gd name="f107" fmla="val 1845837"/>
                <a:gd name="f108" fmla="val 1270998"/>
                <a:gd name="f109" fmla="val 1848001"/>
                <a:gd name="f110" fmla="val 1282700"/>
                <a:gd name="f111" fmla="val 1841500"/>
                <a:gd name="f112" fmla="val 1309385"/>
                <a:gd name="f113" fmla="val 1826675"/>
                <a:gd name="f114" fmla="val 1333500"/>
                <a:gd name="f115" fmla="val 1807633"/>
                <a:gd name="f116" fmla="val 1358900"/>
                <a:gd name="f117" fmla="val 1790700"/>
                <a:gd name="f118" fmla="val 1397000"/>
                <a:gd name="f119" fmla="val 1765300"/>
                <a:gd name="f120" fmla="val 1435100"/>
                <a:gd name="f121" fmla="val 1739900"/>
                <a:gd name="f122" fmla="val 1468967"/>
                <a:gd name="f123" fmla="val 1638300"/>
                <a:gd name="f124" fmla="val 1418167"/>
                <a:gd name="f125" fmla="val 1756833"/>
                <a:gd name="f126" fmla="val 1485900"/>
                <a:gd name="f127" fmla="val 1689100"/>
                <a:gd name="f128" fmla="val 1553633"/>
                <a:gd name="f129" fmla="val 1621367"/>
                <a:gd name="f130" fmla="val 1672167"/>
                <a:gd name="f131" fmla="val 1536700"/>
                <a:gd name="f132" fmla="val 1540933"/>
                <a:gd name="f133" fmla="val 1625600"/>
                <a:gd name="f134" fmla="val 1542899"/>
                <a:gd name="f135" fmla="val 1611902"/>
                <a:gd name="f136" fmla="val 1549400"/>
                <a:gd name="f137" fmla="val 1600200"/>
                <a:gd name="f138" fmla="val 1564225"/>
                <a:gd name="f139" fmla="val 1573515"/>
                <a:gd name="f140" fmla="val 1590547"/>
                <a:gd name="f141" fmla="val 1552960"/>
                <a:gd name="f142" fmla="val 1524000"/>
                <a:gd name="f143" fmla="val 1632122"/>
                <a:gd name="f144" fmla="val 1428235"/>
                <a:gd name="f145" fmla="val 1589061"/>
                <a:gd name="f146" fmla="val 1546277"/>
                <a:gd name="f147" fmla="val 1447800"/>
                <a:gd name="f148" fmla="val 1644287"/>
                <a:gd name="f149" fmla="val 1435826"/>
                <a:gd name="f150" fmla="val 1646767"/>
                <a:gd name="f151" fmla="val 1422400"/>
                <a:gd name="f152" fmla="val 1409700"/>
                <a:gd name="f153" fmla="val 1647755"/>
                <a:gd name="f154" fmla="val 1374008"/>
                <a:gd name="f155" fmla="val 1650032"/>
                <a:gd name="f156" fmla="val 1280765"/>
                <a:gd name="f157" fmla="val 1231900"/>
                <a:gd name="f158" fmla="val 1618774"/>
                <a:gd name="f159" fmla="val 1218248"/>
                <a:gd name="f160" fmla="val 1609971"/>
                <a:gd name="f161" fmla="val 1205526"/>
                <a:gd name="f162" fmla="val 1193800"/>
                <a:gd name="f163" fmla="val 1588702"/>
                <a:gd name="f164" fmla="val 1180002"/>
                <a:gd name="f165" fmla="val 1574800"/>
                <a:gd name="f166" fmla="val 1168400"/>
                <a:gd name="f167" fmla="val 1562100"/>
                <a:gd name="f168" fmla="val 1155700"/>
                <a:gd name="f169" fmla="val 1531903"/>
                <a:gd name="f170" fmla="val 1065108"/>
                <a:gd name="f171" fmla="val 1574721"/>
                <a:gd name="f172" fmla="val 1174632"/>
                <a:gd name="f173" fmla="val 1511300"/>
                <a:gd name="f174" fmla="val 1079500"/>
                <a:gd name="f175" fmla="val 1503874"/>
                <a:gd name="f176" fmla="val 1068361"/>
                <a:gd name="f177" fmla="val 1504587"/>
                <a:gd name="f178" fmla="val 1053374"/>
                <a:gd name="f179" fmla="val 1498600"/>
                <a:gd name="f180" fmla="val 1041400"/>
                <a:gd name="f181" fmla="val 1491774"/>
                <a:gd name="f182" fmla="val 1027748"/>
                <a:gd name="f183" fmla="val 1480026"/>
                <a:gd name="f184" fmla="val 1016952"/>
                <a:gd name="f185" fmla="val 1473200"/>
                <a:gd name="f186" fmla="val 1467213"/>
                <a:gd name="f187" fmla="val 991326"/>
                <a:gd name="f188" fmla="val 1467001"/>
                <a:gd name="f189" fmla="val 976902"/>
                <a:gd name="f190" fmla="val 1460500"/>
                <a:gd name="f191" fmla="val 965200"/>
                <a:gd name="f192" fmla="val 1445675"/>
                <a:gd name="f193" fmla="val 938515"/>
                <a:gd name="f194" fmla="val 889000"/>
                <a:gd name="f195" fmla="val 1405467"/>
                <a:gd name="f196" fmla="val 842433"/>
                <a:gd name="f197" fmla="val 1403180"/>
                <a:gd name="f198" fmla="val 795649"/>
                <a:gd name="f199" fmla="val 749300"/>
                <a:gd name="f200" fmla="val 1392735"/>
                <a:gd name="f201" fmla="val 717311"/>
                <a:gd name="f202" fmla="val 1366920"/>
                <a:gd name="f203" fmla="val 646361"/>
                <a:gd name="f204" fmla="val 622300"/>
                <a:gd name="f205" fmla="val 1354667"/>
                <a:gd name="f206" fmla="val 609600"/>
                <a:gd name="f207" fmla="val 1357339"/>
                <a:gd name="f208" fmla="val 591626"/>
                <a:gd name="f209" fmla="val 1346200"/>
                <a:gd name="f210" fmla="val 584200"/>
                <a:gd name="f211" fmla="val 1308100"/>
                <a:gd name="f212" fmla="val 1303867"/>
                <a:gd name="f213" fmla="val 546100"/>
                <a:gd name="f214" fmla="val 1301901"/>
                <a:gd name="f215" fmla="val 532402"/>
                <a:gd name="f216" fmla="val 1295400"/>
                <a:gd name="f217" fmla="val 520700"/>
                <a:gd name="f218" fmla="val 1280575"/>
                <a:gd name="f219" fmla="val 494015"/>
                <a:gd name="f220" fmla="val 1254253"/>
                <a:gd name="f221" fmla="val 473460"/>
                <a:gd name="f222" fmla="val 444500"/>
                <a:gd name="f223" fmla="val 1222247"/>
                <a:gd name="f224" fmla="val 377440"/>
                <a:gd name="f225" fmla="val 1239326"/>
                <a:gd name="f226" fmla="val 417539"/>
                <a:gd name="f227" fmla="val 1181100"/>
                <a:gd name="f228" fmla="val 330200"/>
                <a:gd name="f229" fmla="val 1172633"/>
                <a:gd name="f230" fmla="val 317500"/>
                <a:gd name="f231" fmla="val 1166493"/>
                <a:gd name="f232" fmla="val 302893"/>
                <a:gd name="f233" fmla="val 279400"/>
                <a:gd name="f234" fmla="val 1129098"/>
                <a:gd name="f235" fmla="val 267798"/>
                <a:gd name="f236" fmla="val 254000"/>
                <a:gd name="f237" fmla="val 1064683"/>
                <a:gd name="f238" fmla="val 1123950"/>
                <a:gd name="f239" fmla="val 237067"/>
                <a:gd name="f240" fmla="val 1054100"/>
                <a:gd name="f241" fmla="val 1045633"/>
                <a:gd name="f242" fmla="val 177800"/>
                <a:gd name="f243" fmla="val 1039493"/>
                <a:gd name="f244" fmla="val 163193"/>
                <a:gd name="f245" fmla="val 1028700"/>
                <a:gd name="f246" fmla="val 152400"/>
                <a:gd name="f247" fmla="val 1017907"/>
                <a:gd name="f248" fmla="val 141607"/>
                <a:gd name="f249" fmla="val 1000135"/>
                <a:gd name="f250" fmla="val 138919"/>
                <a:gd name="f251" fmla="val 990600"/>
                <a:gd name="f252" fmla="val 127000"/>
                <a:gd name="f253" fmla="val 982237"/>
                <a:gd name="f254" fmla="val 116547"/>
                <a:gd name="f255" fmla="val 988793"/>
                <a:gd name="f256" fmla="val 96681"/>
                <a:gd name="f257" fmla="val 88900"/>
                <a:gd name="f258" fmla="val 956113"/>
                <a:gd name="f259" fmla="val 73338"/>
                <a:gd name="f260" fmla="val 925647"/>
                <a:gd name="f261" fmla="val 75474"/>
                <a:gd name="f262" fmla="val 63500"/>
                <a:gd name="f263" fmla="val 860243"/>
                <a:gd name="f264" fmla="val 42772"/>
                <a:gd name="f265" fmla="val 821780"/>
                <a:gd name="f266" fmla="val 20547"/>
                <a:gd name="f267" fmla="val 774700"/>
                <a:gd name="f268" fmla="val 12700"/>
                <a:gd name="f269" fmla="val 637046"/>
                <a:gd name="f270" fmla="val 3234"/>
                <a:gd name="f271" fmla="val 470930"/>
                <a:gd name="f272" fmla="val 2917"/>
                <a:gd name="f273" fmla="val 381000"/>
                <a:gd name="f274" fmla="val 25400"/>
                <a:gd name="f275" fmla="val 355025"/>
                <a:gd name="f276" fmla="val 31894"/>
                <a:gd name="f277" fmla="val 42333"/>
                <a:gd name="f278" fmla="val 304800"/>
                <a:gd name="f279" fmla="val 50800"/>
                <a:gd name="f280" fmla="val 266700"/>
                <a:gd name="f281" fmla="val 228600"/>
                <a:gd name="f282" fmla="val 76200"/>
                <a:gd name="f283" fmla="val 155807"/>
                <a:gd name="f284" fmla="val 185389"/>
                <a:gd name="f285" fmla="val 252734"/>
                <a:gd name="f286" fmla="val 56893"/>
                <a:gd name="f287" fmla="val 165100"/>
                <a:gd name="f288" fmla="val 153181"/>
                <a:gd name="f289" fmla="val 136535"/>
                <a:gd name="f290" fmla="val 150493"/>
                <a:gd name="f291" fmla="val 154307"/>
                <a:gd name="f292" fmla="val 139700"/>
                <a:gd name="f293" fmla="val 128907"/>
                <a:gd name="f294" fmla="val 175893"/>
                <a:gd name="f295" fmla="val 114300"/>
                <a:gd name="f296" fmla="val 182033"/>
                <a:gd name="f297" fmla="val 101600"/>
                <a:gd name="f298" fmla="val 97367"/>
                <a:gd name="f299" fmla="val 203200"/>
                <a:gd name="f300" fmla="val 95401"/>
                <a:gd name="f301" fmla="val 216898"/>
                <a:gd name="f302" fmla="val 39521"/>
                <a:gd name="f303" fmla="val 317481"/>
                <a:gd name="f304" fmla="val 43874"/>
                <a:gd name="f305" fmla="val 275163"/>
                <a:gd name="f306" fmla="val 342900"/>
                <a:gd name="f307" fmla="val 16215"/>
                <a:gd name="f308" fmla="val 376579"/>
                <a:gd name="f309" fmla="val 4233"/>
                <a:gd name="f310" fmla="val 597372"/>
                <a:gd name="f311" fmla="val 673100"/>
                <a:gd name="f312" fmla="val 23622"/>
                <a:gd name="f313" fmla="val 760473"/>
                <a:gd name="f314" fmla="val 34254"/>
                <a:gd name="f315" fmla="val 728908"/>
                <a:gd name="f316" fmla="val 787400"/>
                <a:gd name="f317" fmla="val 69487"/>
                <a:gd name="f318" fmla="val 799374"/>
                <a:gd name="f319" fmla="val 69699"/>
                <a:gd name="f320" fmla="val 813798"/>
                <a:gd name="f321" fmla="val 825500"/>
                <a:gd name="f322" fmla="val 91025"/>
                <a:gd name="f323" fmla="val 852185"/>
                <a:gd name="f324" fmla="val 110067"/>
                <a:gd name="f325" fmla="val 876300"/>
                <a:gd name="f326" fmla="val 135467"/>
                <a:gd name="f327" fmla="val 914400"/>
                <a:gd name="f328" fmla="val 931333"/>
                <a:gd name="f329" fmla="val 200829"/>
                <a:gd name="f330" fmla="val 996188"/>
                <a:gd name="f331" fmla="val 203981"/>
                <a:gd name="f332" fmla="val 1016781"/>
                <a:gd name="f333" fmla="val 239393"/>
                <a:gd name="f334" fmla="val 1052193"/>
                <a:gd name="f335" fmla="val 1058333"/>
                <a:gd name="f336" fmla="val 270933"/>
                <a:gd name="f337" fmla="val 273413"/>
                <a:gd name="f338" fmla="val 1092926"/>
                <a:gd name="f339" fmla="val 1104900"/>
                <a:gd name="f340" fmla="val 297081"/>
                <a:gd name="f341" fmla="val 1140263"/>
                <a:gd name="f342" fmla="val 314813"/>
                <a:gd name="f343" fmla="val 1153013"/>
                <a:gd name="f344" fmla="val 347133"/>
                <a:gd name="f345" fmla="val 349613"/>
                <a:gd name="f346" fmla="val 1207226"/>
                <a:gd name="f347" fmla="val 355600"/>
                <a:gd name="f348" fmla="val 362426"/>
                <a:gd name="f349" fmla="val 1232852"/>
                <a:gd name="f350" fmla="val 374801"/>
                <a:gd name="f351" fmla="val 1243352"/>
                <a:gd name="f352" fmla="val 1257300"/>
                <a:gd name="f353" fmla="val 391874"/>
                <a:gd name="f354" fmla="val 1281766"/>
                <a:gd name="f355" fmla="val 397933"/>
                <a:gd name="f356" fmla="val 406400"/>
                <a:gd name="f357" fmla="val 419100"/>
                <a:gd name="f358" fmla="val 1371600"/>
                <a:gd name="f359" fmla="val 414867"/>
                <a:gd name="f360" fmla="val 413449"/>
                <a:gd name="f361" fmla="val 1625725"/>
                <a:gd name="f362" fmla="val 1752600"/>
                <a:gd name="f363" fmla="val 405591"/>
                <a:gd name="f364" fmla="val 1767158"/>
                <a:gd name="f365" fmla="val 385807"/>
                <a:gd name="f366" fmla="val 1873071"/>
                <a:gd name="f367" fmla="val 377753"/>
                <a:gd name="f368" fmla="val 1905287"/>
                <a:gd name="f369" fmla="val 372533"/>
                <a:gd name="f370" fmla="val 1917700"/>
                <a:gd name="f371" fmla="val 368300"/>
                <a:gd name="f372" fmla="val 1930400"/>
                <a:gd name="f373" fmla="val 360044"/>
                <a:gd name="f374" fmla="val 2120284"/>
                <a:gd name="f375" fmla="val 378305"/>
                <a:gd name="f376" fmla="val 2149381"/>
                <a:gd name="f377" fmla="val 339222"/>
                <a:gd name="f378" fmla="val 2286172"/>
                <a:gd name="f379" fmla="val 336187"/>
                <a:gd name="f380" fmla="val 2299426"/>
                <a:gd name="f381" fmla="val 2311400"/>
                <a:gd name="f382" fmla="val 323374"/>
                <a:gd name="f383" fmla="val 2325052"/>
                <a:gd name="f384" fmla="val 316719"/>
                <a:gd name="f385" fmla="val 2339965"/>
                <a:gd name="f386" fmla="val 2349500"/>
                <a:gd name="f387" fmla="val 294347"/>
                <a:gd name="f388" fmla="val 2357863"/>
                <a:gd name="f389" fmla="val 2357967"/>
                <a:gd name="f390" fmla="val 2362200"/>
                <a:gd name="f391" fmla="val 241016"/>
                <a:gd name="f392" fmla="val 2400727"/>
                <a:gd name="f393" fmla="val 2462020"/>
                <a:gd name="f394" fmla="val 2514600"/>
                <a:gd name="f395" fmla="+- 0 0 -90"/>
                <a:gd name="f396" fmla="*/ f3 1 1651000"/>
                <a:gd name="f397" fmla="*/ f4 1 2768600"/>
                <a:gd name="f398" fmla="+- f7 0 f5"/>
                <a:gd name="f399" fmla="+- f6 0 f5"/>
                <a:gd name="f400" fmla="*/ f395 f0 1"/>
                <a:gd name="f401" fmla="*/ f399 1 1651000"/>
                <a:gd name="f402" fmla="*/ f398 1 2768600"/>
                <a:gd name="f403" fmla="*/ 190500 f399 1"/>
                <a:gd name="f404" fmla="*/ 2590800 f398 1"/>
                <a:gd name="f405" fmla="*/ 215900 f399 1"/>
                <a:gd name="f406" fmla="*/ 2679700 f398 1"/>
                <a:gd name="f407" fmla="*/ 292100 f399 1"/>
                <a:gd name="f408" fmla="*/ 2730500 f398 1"/>
                <a:gd name="f409" fmla="*/ 508000 f399 1"/>
                <a:gd name="f410" fmla="*/ 2768600 f398 1"/>
                <a:gd name="f411" fmla="*/ 660400 f399 1"/>
                <a:gd name="f412" fmla="*/ 2755900 f398 1"/>
                <a:gd name="f413" fmla="*/ 698500 f399 1"/>
                <a:gd name="f414" fmla="*/ 2743200 f398 1"/>
                <a:gd name="f415" fmla="*/ 723900 f399 1"/>
                <a:gd name="f416" fmla="*/ 2705100 f398 1"/>
                <a:gd name="f417" fmla="*/ 762000 f399 1"/>
                <a:gd name="f418" fmla="*/ 838200 f399 1"/>
                <a:gd name="f419" fmla="*/ 2628900 f398 1"/>
                <a:gd name="f420" fmla="*/ 901700 f399 1"/>
                <a:gd name="f421" fmla="*/ 2565400 f398 1"/>
                <a:gd name="f422" fmla="*/ 939800 f399 1"/>
                <a:gd name="f423" fmla="*/ 2489200 f398 1"/>
                <a:gd name="f424" fmla="*/ 952500 f399 1"/>
                <a:gd name="f425" fmla="*/ 2324100 f398 1"/>
                <a:gd name="f426" fmla="*/ 977900 f399 1"/>
                <a:gd name="f427" fmla="*/ 2247900 f398 1"/>
                <a:gd name="f428" fmla="*/ 1003300 f399 1"/>
                <a:gd name="f429" fmla="*/ 2171700 f398 1"/>
                <a:gd name="f430" fmla="*/ 1016000 f399 1"/>
                <a:gd name="f431" fmla="*/ 2133600 f398 1"/>
                <a:gd name="f432" fmla="*/ 1066800 f399 1"/>
                <a:gd name="f433" fmla="*/ 2057400 f398 1"/>
                <a:gd name="f434" fmla="*/ 1117600 f399 1"/>
                <a:gd name="f435" fmla="*/ 1981200 f398 1"/>
                <a:gd name="f436" fmla="*/ 1143000 f399 1"/>
                <a:gd name="f437" fmla="*/ 1943100 f398 1"/>
                <a:gd name="f438" fmla="*/ 1219200 f399 1"/>
                <a:gd name="f439" fmla="*/ 1892300 f398 1"/>
                <a:gd name="f440" fmla="*/ 1244600 f399 1"/>
                <a:gd name="f441" fmla="*/ 1854200 f398 1"/>
                <a:gd name="f442" fmla="*/ 1282700 f399 1"/>
                <a:gd name="f443" fmla="*/ 1841500 f398 1"/>
                <a:gd name="f444" fmla="*/ 1358900 f399 1"/>
                <a:gd name="f445" fmla="*/ 1790700 f398 1"/>
                <a:gd name="f446" fmla="*/ 1397000 f399 1"/>
                <a:gd name="f447" fmla="*/ 1765300 f398 1"/>
                <a:gd name="f448" fmla="*/ 1435100 f399 1"/>
                <a:gd name="f449" fmla="*/ 1739900 f398 1"/>
                <a:gd name="f450" fmla="*/ 1485900 f399 1"/>
                <a:gd name="f451" fmla="*/ 1689100 f398 1"/>
                <a:gd name="f452" fmla="*/ 1536700 f399 1"/>
                <a:gd name="f453" fmla="*/ 1638300 f398 1"/>
                <a:gd name="f454" fmla="*/ 1549400 f399 1"/>
                <a:gd name="f455" fmla="*/ 1600200 f398 1"/>
                <a:gd name="f456" fmla="*/ 1600200 f399 1"/>
                <a:gd name="f457" fmla="*/ 1524000 f398 1"/>
                <a:gd name="f458" fmla="*/ 1638300 f399 1"/>
                <a:gd name="f459" fmla="*/ 1447800 f398 1"/>
                <a:gd name="f460" fmla="*/ 1651000 f399 1"/>
                <a:gd name="f461" fmla="*/ 1409700 f398 1"/>
                <a:gd name="f462" fmla="*/ 1625600 f399 1"/>
                <a:gd name="f463" fmla="*/ 1231900 f398 1"/>
                <a:gd name="f464" fmla="*/ 1193800 f398 1"/>
                <a:gd name="f465" fmla="*/ 1562100 f399 1"/>
                <a:gd name="f466" fmla="*/ 1155700 f398 1"/>
                <a:gd name="f467" fmla="*/ 1511300 f399 1"/>
                <a:gd name="f468" fmla="*/ 1079500 f398 1"/>
                <a:gd name="f469" fmla="*/ 1498600 f399 1"/>
                <a:gd name="f470" fmla="*/ 1041400 f398 1"/>
                <a:gd name="f471" fmla="*/ 1473200 f399 1"/>
                <a:gd name="f472" fmla="*/ 1003300 f398 1"/>
                <a:gd name="f473" fmla="*/ 1460500 f399 1"/>
                <a:gd name="f474" fmla="*/ 965200 f398 1"/>
                <a:gd name="f475" fmla="*/ 1409700 f399 1"/>
                <a:gd name="f476" fmla="*/ 889000 f398 1"/>
                <a:gd name="f477" fmla="*/ 749300 f398 1"/>
                <a:gd name="f478" fmla="*/ 622300 f398 1"/>
                <a:gd name="f479" fmla="*/ 1346200 f399 1"/>
                <a:gd name="f480" fmla="*/ 584200 f398 1"/>
                <a:gd name="f481" fmla="*/ 1308100 f399 1"/>
                <a:gd name="f482" fmla="*/ 558800 f398 1"/>
                <a:gd name="f483" fmla="*/ 1295400 f399 1"/>
                <a:gd name="f484" fmla="*/ 520700 f398 1"/>
                <a:gd name="f485" fmla="*/ 444500 f398 1"/>
                <a:gd name="f486" fmla="*/ 1181100 f399 1"/>
                <a:gd name="f487" fmla="*/ 330200 f398 1"/>
                <a:gd name="f488" fmla="*/ 1155700 f399 1"/>
                <a:gd name="f489" fmla="*/ 292100 f398 1"/>
                <a:gd name="f490" fmla="*/ 254000 f398 1"/>
                <a:gd name="f491" fmla="*/ 1054100 f399 1"/>
                <a:gd name="f492" fmla="*/ 190500 f398 1"/>
                <a:gd name="f493" fmla="*/ 1028700 f399 1"/>
                <a:gd name="f494" fmla="*/ 152400 f398 1"/>
                <a:gd name="f495" fmla="*/ 990600 f399 1"/>
                <a:gd name="f496" fmla="*/ 127000 f398 1"/>
                <a:gd name="f497" fmla="*/ 88900 f398 1"/>
                <a:gd name="f498" fmla="*/ 63500 f398 1"/>
                <a:gd name="f499" fmla="*/ 774700 f399 1"/>
                <a:gd name="f500" fmla="*/ 12700 f398 1"/>
                <a:gd name="f501" fmla="*/ 0 f398 1"/>
                <a:gd name="f502" fmla="*/ 381000 f399 1"/>
                <a:gd name="f503" fmla="*/ 25400 f398 1"/>
                <a:gd name="f504" fmla="*/ 304800 f399 1"/>
                <a:gd name="f505" fmla="*/ 50800 f398 1"/>
                <a:gd name="f506" fmla="*/ 266700 f399 1"/>
                <a:gd name="f507" fmla="*/ 228600 f399 1"/>
                <a:gd name="f508" fmla="*/ 76200 f398 1"/>
                <a:gd name="f509" fmla="*/ 165100 f399 1"/>
                <a:gd name="f510" fmla="*/ 139700 f399 1"/>
                <a:gd name="f511" fmla="*/ 165100 f398 1"/>
                <a:gd name="f512" fmla="*/ 101600 f399 1"/>
                <a:gd name="f513" fmla="*/ 88900 f399 1"/>
                <a:gd name="f514" fmla="*/ 228600 f398 1"/>
                <a:gd name="f515" fmla="*/ 25400 f399 1"/>
                <a:gd name="f516" fmla="*/ 342900 f398 1"/>
                <a:gd name="f517" fmla="*/ 0 f399 1"/>
                <a:gd name="f518" fmla="*/ 12700 f399 1"/>
                <a:gd name="f519" fmla="*/ 673100 f398 1"/>
                <a:gd name="f520" fmla="*/ 63500 f399 1"/>
                <a:gd name="f521" fmla="*/ 787400 f398 1"/>
                <a:gd name="f522" fmla="*/ 76200 f399 1"/>
                <a:gd name="f523" fmla="*/ 825500 f398 1"/>
                <a:gd name="f524" fmla="*/ 127000 f399 1"/>
                <a:gd name="f525" fmla="*/ 901700 f398 1"/>
                <a:gd name="f526" fmla="*/ 152400 f399 1"/>
                <a:gd name="f527" fmla="*/ 939800 f398 1"/>
                <a:gd name="f528" fmla="*/ 1066800 f398 1"/>
                <a:gd name="f529" fmla="*/ 279400 f399 1"/>
                <a:gd name="f530" fmla="*/ 1104900 f398 1"/>
                <a:gd name="f531" fmla="*/ 342900 f399 1"/>
                <a:gd name="f532" fmla="*/ 1181100 f398 1"/>
                <a:gd name="f533" fmla="*/ 355600 f399 1"/>
                <a:gd name="f534" fmla="*/ 1219200 f398 1"/>
                <a:gd name="f535" fmla="*/ 1257300 f398 1"/>
                <a:gd name="f536" fmla="*/ 406400 f399 1"/>
                <a:gd name="f537" fmla="*/ 1333500 f398 1"/>
                <a:gd name="f538" fmla="*/ 419100 f399 1"/>
                <a:gd name="f539" fmla="*/ 1371600 f398 1"/>
                <a:gd name="f540" fmla="*/ 1752600 f398 1"/>
                <a:gd name="f541" fmla="*/ 368300 f399 1"/>
                <a:gd name="f542" fmla="*/ 1930400 f398 1"/>
                <a:gd name="f543" fmla="*/ 2273300 f398 1"/>
                <a:gd name="f544" fmla="*/ 330200 f399 1"/>
                <a:gd name="f545" fmla="*/ 2311400 f398 1"/>
                <a:gd name="f546" fmla="*/ 2349500 f398 1"/>
                <a:gd name="f547" fmla="*/ 2362200 f398 1"/>
                <a:gd name="f548" fmla="*/ 2514600 f398 1"/>
                <a:gd name="f549" fmla="*/ f400 1 f2"/>
                <a:gd name="f550" fmla="*/ f403 1 1651000"/>
                <a:gd name="f551" fmla="*/ f404 1 2768600"/>
                <a:gd name="f552" fmla="*/ f405 1 1651000"/>
                <a:gd name="f553" fmla="*/ f406 1 2768600"/>
                <a:gd name="f554" fmla="*/ f407 1 1651000"/>
                <a:gd name="f555" fmla="*/ f408 1 2768600"/>
                <a:gd name="f556" fmla="*/ f409 1 1651000"/>
                <a:gd name="f557" fmla="*/ f410 1 2768600"/>
                <a:gd name="f558" fmla="*/ f411 1 1651000"/>
                <a:gd name="f559" fmla="*/ f412 1 2768600"/>
                <a:gd name="f560" fmla="*/ f413 1 1651000"/>
                <a:gd name="f561" fmla="*/ f414 1 2768600"/>
                <a:gd name="f562" fmla="*/ f415 1 1651000"/>
                <a:gd name="f563" fmla="*/ f416 1 2768600"/>
                <a:gd name="f564" fmla="*/ f417 1 1651000"/>
                <a:gd name="f565" fmla="*/ f418 1 1651000"/>
                <a:gd name="f566" fmla="*/ f419 1 2768600"/>
                <a:gd name="f567" fmla="*/ f420 1 1651000"/>
                <a:gd name="f568" fmla="*/ f421 1 2768600"/>
                <a:gd name="f569" fmla="*/ f422 1 1651000"/>
                <a:gd name="f570" fmla="*/ f423 1 2768600"/>
                <a:gd name="f571" fmla="*/ f424 1 1651000"/>
                <a:gd name="f572" fmla="*/ f425 1 2768600"/>
                <a:gd name="f573" fmla="*/ f426 1 1651000"/>
                <a:gd name="f574" fmla="*/ f427 1 2768600"/>
                <a:gd name="f575" fmla="*/ f428 1 1651000"/>
                <a:gd name="f576" fmla="*/ f429 1 2768600"/>
                <a:gd name="f577" fmla="*/ f430 1 1651000"/>
                <a:gd name="f578" fmla="*/ f431 1 2768600"/>
                <a:gd name="f579" fmla="*/ f432 1 1651000"/>
                <a:gd name="f580" fmla="*/ f433 1 2768600"/>
                <a:gd name="f581" fmla="*/ f434 1 1651000"/>
                <a:gd name="f582" fmla="*/ f435 1 2768600"/>
                <a:gd name="f583" fmla="*/ f436 1 1651000"/>
                <a:gd name="f584" fmla="*/ f437 1 2768600"/>
                <a:gd name="f585" fmla="*/ f438 1 1651000"/>
                <a:gd name="f586" fmla="*/ f439 1 2768600"/>
                <a:gd name="f587" fmla="*/ f440 1 1651000"/>
                <a:gd name="f588" fmla="*/ f441 1 2768600"/>
                <a:gd name="f589" fmla="*/ f442 1 1651000"/>
                <a:gd name="f590" fmla="*/ f443 1 2768600"/>
                <a:gd name="f591" fmla="*/ f444 1 1651000"/>
                <a:gd name="f592" fmla="*/ f445 1 2768600"/>
                <a:gd name="f593" fmla="*/ f446 1 1651000"/>
                <a:gd name="f594" fmla="*/ f447 1 2768600"/>
                <a:gd name="f595" fmla="*/ f448 1 1651000"/>
                <a:gd name="f596" fmla="*/ f449 1 2768600"/>
                <a:gd name="f597" fmla="*/ f450 1 1651000"/>
                <a:gd name="f598" fmla="*/ f451 1 2768600"/>
                <a:gd name="f599" fmla="*/ f452 1 1651000"/>
                <a:gd name="f600" fmla="*/ f453 1 2768600"/>
                <a:gd name="f601" fmla="*/ f454 1 1651000"/>
                <a:gd name="f602" fmla="*/ f455 1 2768600"/>
                <a:gd name="f603" fmla="*/ f456 1 1651000"/>
                <a:gd name="f604" fmla="*/ f457 1 2768600"/>
                <a:gd name="f605" fmla="*/ f458 1 1651000"/>
                <a:gd name="f606" fmla="*/ f459 1 2768600"/>
                <a:gd name="f607" fmla="*/ f460 1 1651000"/>
                <a:gd name="f608" fmla="*/ f461 1 2768600"/>
                <a:gd name="f609" fmla="*/ f462 1 1651000"/>
                <a:gd name="f610" fmla="*/ f463 1 2768600"/>
                <a:gd name="f611" fmla="*/ f464 1 2768600"/>
                <a:gd name="f612" fmla="*/ f465 1 1651000"/>
                <a:gd name="f613" fmla="*/ f466 1 2768600"/>
                <a:gd name="f614" fmla="*/ f467 1 1651000"/>
                <a:gd name="f615" fmla="*/ f468 1 2768600"/>
                <a:gd name="f616" fmla="*/ f469 1 1651000"/>
                <a:gd name="f617" fmla="*/ f470 1 2768600"/>
                <a:gd name="f618" fmla="*/ f471 1 1651000"/>
                <a:gd name="f619" fmla="*/ f472 1 2768600"/>
                <a:gd name="f620" fmla="*/ f473 1 1651000"/>
                <a:gd name="f621" fmla="*/ f474 1 2768600"/>
                <a:gd name="f622" fmla="*/ f475 1 1651000"/>
                <a:gd name="f623" fmla="*/ f476 1 2768600"/>
                <a:gd name="f624" fmla="*/ f477 1 2768600"/>
                <a:gd name="f625" fmla="*/ f478 1 2768600"/>
                <a:gd name="f626" fmla="*/ f479 1 1651000"/>
                <a:gd name="f627" fmla="*/ f480 1 2768600"/>
                <a:gd name="f628" fmla="*/ f481 1 1651000"/>
                <a:gd name="f629" fmla="*/ f482 1 2768600"/>
                <a:gd name="f630" fmla="*/ f483 1 1651000"/>
                <a:gd name="f631" fmla="*/ f484 1 2768600"/>
                <a:gd name="f632" fmla="*/ f485 1 2768600"/>
                <a:gd name="f633" fmla="*/ f486 1 1651000"/>
                <a:gd name="f634" fmla="*/ f487 1 2768600"/>
                <a:gd name="f635" fmla="*/ f488 1 1651000"/>
                <a:gd name="f636" fmla="*/ f489 1 2768600"/>
                <a:gd name="f637" fmla="*/ f490 1 2768600"/>
                <a:gd name="f638" fmla="*/ f491 1 1651000"/>
                <a:gd name="f639" fmla="*/ f492 1 2768600"/>
                <a:gd name="f640" fmla="*/ f493 1 1651000"/>
                <a:gd name="f641" fmla="*/ f494 1 2768600"/>
                <a:gd name="f642" fmla="*/ f495 1 1651000"/>
                <a:gd name="f643" fmla="*/ f496 1 2768600"/>
                <a:gd name="f644" fmla="*/ f497 1 2768600"/>
                <a:gd name="f645" fmla="*/ f498 1 2768600"/>
                <a:gd name="f646" fmla="*/ f499 1 1651000"/>
                <a:gd name="f647" fmla="*/ f500 1 2768600"/>
                <a:gd name="f648" fmla="*/ f501 1 2768600"/>
                <a:gd name="f649" fmla="*/ f502 1 1651000"/>
                <a:gd name="f650" fmla="*/ f503 1 2768600"/>
                <a:gd name="f651" fmla="*/ f504 1 1651000"/>
                <a:gd name="f652" fmla="*/ f505 1 2768600"/>
                <a:gd name="f653" fmla="*/ f506 1 1651000"/>
                <a:gd name="f654" fmla="*/ f507 1 1651000"/>
                <a:gd name="f655" fmla="*/ f508 1 2768600"/>
                <a:gd name="f656" fmla="*/ f509 1 1651000"/>
                <a:gd name="f657" fmla="*/ f510 1 1651000"/>
                <a:gd name="f658" fmla="*/ f511 1 2768600"/>
                <a:gd name="f659" fmla="*/ f512 1 1651000"/>
                <a:gd name="f660" fmla="*/ f513 1 1651000"/>
                <a:gd name="f661" fmla="*/ f514 1 2768600"/>
                <a:gd name="f662" fmla="*/ f515 1 1651000"/>
                <a:gd name="f663" fmla="*/ f516 1 2768600"/>
                <a:gd name="f664" fmla="*/ f517 1 1651000"/>
                <a:gd name="f665" fmla="*/ f518 1 1651000"/>
                <a:gd name="f666" fmla="*/ f519 1 2768600"/>
                <a:gd name="f667" fmla="*/ f520 1 1651000"/>
                <a:gd name="f668" fmla="*/ f521 1 2768600"/>
                <a:gd name="f669" fmla="*/ f522 1 1651000"/>
                <a:gd name="f670" fmla="*/ f523 1 2768600"/>
                <a:gd name="f671" fmla="*/ f524 1 1651000"/>
                <a:gd name="f672" fmla="*/ f525 1 2768600"/>
                <a:gd name="f673" fmla="*/ f526 1 1651000"/>
                <a:gd name="f674" fmla="*/ f527 1 2768600"/>
                <a:gd name="f675" fmla="*/ f528 1 2768600"/>
                <a:gd name="f676" fmla="*/ f529 1 1651000"/>
                <a:gd name="f677" fmla="*/ f530 1 2768600"/>
                <a:gd name="f678" fmla="*/ f531 1 1651000"/>
                <a:gd name="f679" fmla="*/ f532 1 2768600"/>
                <a:gd name="f680" fmla="*/ f533 1 1651000"/>
                <a:gd name="f681" fmla="*/ f534 1 2768600"/>
                <a:gd name="f682" fmla="*/ f535 1 2768600"/>
                <a:gd name="f683" fmla="*/ f536 1 1651000"/>
                <a:gd name="f684" fmla="*/ f537 1 2768600"/>
                <a:gd name="f685" fmla="*/ f538 1 1651000"/>
                <a:gd name="f686" fmla="*/ f539 1 2768600"/>
                <a:gd name="f687" fmla="*/ f540 1 2768600"/>
                <a:gd name="f688" fmla="*/ f541 1 1651000"/>
                <a:gd name="f689" fmla="*/ f542 1 2768600"/>
                <a:gd name="f690" fmla="*/ f543 1 2768600"/>
                <a:gd name="f691" fmla="*/ f544 1 1651000"/>
                <a:gd name="f692" fmla="*/ f545 1 2768600"/>
                <a:gd name="f693" fmla="*/ f546 1 2768600"/>
                <a:gd name="f694" fmla="*/ f547 1 2768600"/>
                <a:gd name="f695" fmla="*/ f548 1 2768600"/>
                <a:gd name="f696" fmla="*/ f5 1 f401"/>
                <a:gd name="f697" fmla="*/ f6 1 f401"/>
                <a:gd name="f698" fmla="*/ f5 1 f402"/>
                <a:gd name="f699" fmla="*/ f7 1 f402"/>
                <a:gd name="f700" fmla="+- f549 0 f1"/>
                <a:gd name="f701" fmla="*/ f550 1 f401"/>
                <a:gd name="f702" fmla="*/ f551 1 f402"/>
                <a:gd name="f703" fmla="*/ f552 1 f401"/>
                <a:gd name="f704" fmla="*/ f553 1 f402"/>
                <a:gd name="f705" fmla="*/ f554 1 f401"/>
                <a:gd name="f706" fmla="*/ f555 1 f402"/>
                <a:gd name="f707" fmla="*/ f556 1 f401"/>
                <a:gd name="f708" fmla="*/ f557 1 f402"/>
                <a:gd name="f709" fmla="*/ f558 1 f401"/>
                <a:gd name="f710" fmla="*/ f559 1 f402"/>
                <a:gd name="f711" fmla="*/ f560 1 f401"/>
                <a:gd name="f712" fmla="*/ f561 1 f402"/>
                <a:gd name="f713" fmla="*/ f562 1 f401"/>
                <a:gd name="f714" fmla="*/ f563 1 f402"/>
                <a:gd name="f715" fmla="*/ f564 1 f401"/>
                <a:gd name="f716" fmla="*/ f565 1 f401"/>
                <a:gd name="f717" fmla="*/ f566 1 f402"/>
                <a:gd name="f718" fmla="*/ f567 1 f401"/>
                <a:gd name="f719" fmla="*/ f568 1 f402"/>
                <a:gd name="f720" fmla="*/ f569 1 f401"/>
                <a:gd name="f721" fmla="*/ f570 1 f402"/>
                <a:gd name="f722" fmla="*/ f571 1 f401"/>
                <a:gd name="f723" fmla="*/ f572 1 f402"/>
                <a:gd name="f724" fmla="*/ f573 1 f401"/>
                <a:gd name="f725" fmla="*/ f574 1 f402"/>
                <a:gd name="f726" fmla="*/ f575 1 f401"/>
                <a:gd name="f727" fmla="*/ f576 1 f402"/>
                <a:gd name="f728" fmla="*/ f577 1 f401"/>
                <a:gd name="f729" fmla="*/ f578 1 f402"/>
                <a:gd name="f730" fmla="*/ f579 1 f401"/>
                <a:gd name="f731" fmla="*/ f580 1 f402"/>
                <a:gd name="f732" fmla="*/ f581 1 f401"/>
                <a:gd name="f733" fmla="*/ f582 1 f402"/>
                <a:gd name="f734" fmla="*/ f583 1 f401"/>
                <a:gd name="f735" fmla="*/ f584 1 f402"/>
                <a:gd name="f736" fmla="*/ f585 1 f401"/>
                <a:gd name="f737" fmla="*/ f586 1 f402"/>
                <a:gd name="f738" fmla="*/ f587 1 f401"/>
                <a:gd name="f739" fmla="*/ f588 1 f402"/>
                <a:gd name="f740" fmla="*/ f589 1 f401"/>
                <a:gd name="f741" fmla="*/ f590 1 f402"/>
                <a:gd name="f742" fmla="*/ f591 1 f401"/>
                <a:gd name="f743" fmla="*/ f592 1 f402"/>
                <a:gd name="f744" fmla="*/ f593 1 f401"/>
                <a:gd name="f745" fmla="*/ f594 1 f402"/>
                <a:gd name="f746" fmla="*/ f595 1 f401"/>
                <a:gd name="f747" fmla="*/ f596 1 f402"/>
                <a:gd name="f748" fmla="*/ f597 1 f401"/>
                <a:gd name="f749" fmla="*/ f598 1 f402"/>
                <a:gd name="f750" fmla="*/ f599 1 f401"/>
                <a:gd name="f751" fmla="*/ f600 1 f402"/>
                <a:gd name="f752" fmla="*/ f601 1 f401"/>
                <a:gd name="f753" fmla="*/ f602 1 f402"/>
                <a:gd name="f754" fmla="*/ f603 1 f401"/>
                <a:gd name="f755" fmla="*/ f604 1 f402"/>
                <a:gd name="f756" fmla="*/ f605 1 f401"/>
                <a:gd name="f757" fmla="*/ f606 1 f402"/>
                <a:gd name="f758" fmla="*/ f607 1 f401"/>
                <a:gd name="f759" fmla="*/ f608 1 f402"/>
                <a:gd name="f760" fmla="*/ f609 1 f401"/>
                <a:gd name="f761" fmla="*/ f610 1 f402"/>
                <a:gd name="f762" fmla="*/ f611 1 f402"/>
                <a:gd name="f763" fmla="*/ f612 1 f401"/>
                <a:gd name="f764" fmla="*/ f613 1 f402"/>
                <a:gd name="f765" fmla="*/ f614 1 f401"/>
                <a:gd name="f766" fmla="*/ f615 1 f402"/>
                <a:gd name="f767" fmla="*/ f616 1 f401"/>
                <a:gd name="f768" fmla="*/ f617 1 f402"/>
                <a:gd name="f769" fmla="*/ f618 1 f401"/>
                <a:gd name="f770" fmla="*/ f619 1 f402"/>
                <a:gd name="f771" fmla="*/ f620 1 f401"/>
                <a:gd name="f772" fmla="*/ f621 1 f402"/>
                <a:gd name="f773" fmla="*/ f622 1 f401"/>
                <a:gd name="f774" fmla="*/ f623 1 f402"/>
                <a:gd name="f775" fmla="*/ f624 1 f402"/>
                <a:gd name="f776" fmla="*/ f625 1 f402"/>
                <a:gd name="f777" fmla="*/ f626 1 f401"/>
                <a:gd name="f778" fmla="*/ f627 1 f402"/>
                <a:gd name="f779" fmla="*/ f628 1 f401"/>
                <a:gd name="f780" fmla="*/ f629 1 f402"/>
                <a:gd name="f781" fmla="*/ f630 1 f401"/>
                <a:gd name="f782" fmla="*/ f631 1 f402"/>
                <a:gd name="f783" fmla="*/ f632 1 f402"/>
                <a:gd name="f784" fmla="*/ f633 1 f401"/>
                <a:gd name="f785" fmla="*/ f634 1 f402"/>
                <a:gd name="f786" fmla="*/ f635 1 f401"/>
                <a:gd name="f787" fmla="*/ f636 1 f402"/>
                <a:gd name="f788" fmla="*/ f637 1 f402"/>
                <a:gd name="f789" fmla="*/ f638 1 f401"/>
                <a:gd name="f790" fmla="*/ f639 1 f402"/>
                <a:gd name="f791" fmla="*/ f640 1 f401"/>
                <a:gd name="f792" fmla="*/ f641 1 f402"/>
                <a:gd name="f793" fmla="*/ f642 1 f401"/>
                <a:gd name="f794" fmla="*/ f643 1 f402"/>
                <a:gd name="f795" fmla="*/ f644 1 f402"/>
                <a:gd name="f796" fmla="*/ f645 1 f402"/>
                <a:gd name="f797" fmla="*/ f646 1 f401"/>
                <a:gd name="f798" fmla="*/ f647 1 f402"/>
                <a:gd name="f799" fmla="*/ f648 1 f402"/>
                <a:gd name="f800" fmla="*/ f649 1 f401"/>
                <a:gd name="f801" fmla="*/ f650 1 f402"/>
                <a:gd name="f802" fmla="*/ f651 1 f401"/>
                <a:gd name="f803" fmla="*/ f652 1 f402"/>
                <a:gd name="f804" fmla="*/ f653 1 f401"/>
                <a:gd name="f805" fmla="*/ f654 1 f401"/>
                <a:gd name="f806" fmla="*/ f655 1 f402"/>
                <a:gd name="f807" fmla="*/ f656 1 f401"/>
                <a:gd name="f808" fmla="*/ f657 1 f401"/>
                <a:gd name="f809" fmla="*/ f658 1 f402"/>
                <a:gd name="f810" fmla="*/ f659 1 f401"/>
                <a:gd name="f811" fmla="*/ f660 1 f401"/>
                <a:gd name="f812" fmla="*/ f661 1 f402"/>
                <a:gd name="f813" fmla="*/ f662 1 f401"/>
                <a:gd name="f814" fmla="*/ f663 1 f402"/>
                <a:gd name="f815" fmla="*/ f664 1 f401"/>
                <a:gd name="f816" fmla="*/ f665 1 f401"/>
                <a:gd name="f817" fmla="*/ f666 1 f402"/>
                <a:gd name="f818" fmla="*/ f667 1 f401"/>
                <a:gd name="f819" fmla="*/ f668 1 f402"/>
                <a:gd name="f820" fmla="*/ f669 1 f401"/>
                <a:gd name="f821" fmla="*/ f670 1 f402"/>
                <a:gd name="f822" fmla="*/ f671 1 f401"/>
                <a:gd name="f823" fmla="*/ f672 1 f402"/>
                <a:gd name="f824" fmla="*/ f673 1 f401"/>
                <a:gd name="f825" fmla="*/ f674 1 f402"/>
                <a:gd name="f826" fmla="*/ f675 1 f402"/>
                <a:gd name="f827" fmla="*/ f676 1 f401"/>
                <a:gd name="f828" fmla="*/ f677 1 f402"/>
                <a:gd name="f829" fmla="*/ f678 1 f401"/>
                <a:gd name="f830" fmla="*/ f679 1 f402"/>
                <a:gd name="f831" fmla="*/ f680 1 f401"/>
                <a:gd name="f832" fmla="*/ f681 1 f402"/>
                <a:gd name="f833" fmla="*/ f682 1 f402"/>
                <a:gd name="f834" fmla="*/ f683 1 f401"/>
                <a:gd name="f835" fmla="*/ f684 1 f402"/>
                <a:gd name="f836" fmla="*/ f685 1 f401"/>
                <a:gd name="f837" fmla="*/ f686 1 f402"/>
                <a:gd name="f838" fmla="*/ f687 1 f402"/>
                <a:gd name="f839" fmla="*/ f688 1 f401"/>
                <a:gd name="f840" fmla="*/ f689 1 f402"/>
                <a:gd name="f841" fmla="*/ f690 1 f402"/>
                <a:gd name="f842" fmla="*/ f691 1 f401"/>
                <a:gd name="f843" fmla="*/ f692 1 f402"/>
                <a:gd name="f844" fmla="*/ f693 1 f402"/>
                <a:gd name="f845" fmla="*/ f694 1 f402"/>
                <a:gd name="f846" fmla="*/ f695 1 f402"/>
                <a:gd name="f847" fmla="*/ f696 f396 1"/>
                <a:gd name="f848" fmla="*/ f697 f396 1"/>
                <a:gd name="f849" fmla="*/ f699 f397 1"/>
                <a:gd name="f850" fmla="*/ f698 f397 1"/>
                <a:gd name="f851" fmla="*/ f701 f396 1"/>
                <a:gd name="f852" fmla="*/ f702 f397 1"/>
                <a:gd name="f853" fmla="*/ f703 f396 1"/>
                <a:gd name="f854" fmla="*/ f704 f397 1"/>
                <a:gd name="f855" fmla="*/ f705 f396 1"/>
                <a:gd name="f856" fmla="*/ f706 f397 1"/>
                <a:gd name="f857" fmla="*/ f707 f396 1"/>
                <a:gd name="f858" fmla="*/ f708 f397 1"/>
                <a:gd name="f859" fmla="*/ f709 f396 1"/>
                <a:gd name="f860" fmla="*/ f710 f397 1"/>
                <a:gd name="f861" fmla="*/ f711 f396 1"/>
                <a:gd name="f862" fmla="*/ f712 f397 1"/>
                <a:gd name="f863" fmla="*/ f713 f396 1"/>
                <a:gd name="f864" fmla="*/ f714 f397 1"/>
                <a:gd name="f865" fmla="*/ f715 f396 1"/>
                <a:gd name="f866" fmla="*/ f716 f396 1"/>
                <a:gd name="f867" fmla="*/ f717 f397 1"/>
                <a:gd name="f868" fmla="*/ f718 f396 1"/>
                <a:gd name="f869" fmla="*/ f719 f397 1"/>
                <a:gd name="f870" fmla="*/ f720 f396 1"/>
                <a:gd name="f871" fmla="*/ f721 f397 1"/>
                <a:gd name="f872" fmla="*/ f722 f396 1"/>
                <a:gd name="f873" fmla="*/ f723 f397 1"/>
                <a:gd name="f874" fmla="*/ f724 f396 1"/>
                <a:gd name="f875" fmla="*/ f725 f397 1"/>
                <a:gd name="f876" fmla="*/ f726 f396 1"/>
                <a:gd name="f877" fmla="*/ f727 f397 1"/>
                <a:gd name="f878" fmla="*/ f728 f396 1"/>
                <a:gd name="f879" fmla="*/ f729 f397 1"/>
                <a:gd name="f880" fmla="*/ f730 f396 1"/>
                <a:gd name="f881" fmla="*/ f731 f397 1"/>
                <a:gd name="f882" fmla="*/ f732 f396 1"/>
                <a:gd name="f883" fmla="*/ f733 f397 1"/>
                <a:gd name="f884" fmla="*/ f734 f396 1"/>
                <a:gd name="f885" fmla="*/ f735 f397 1"/>
                <a:gd name="f886" fmla="*/ f736 f396 1"/>
                <a:gd name="f887" fmla="*/ f737 f397 1"/>
                <a:gd name="f888" fmla="*/ f738 f396 1"/>
                <a:gd name="f889" fmla="*/ f739 f397 1"/>
                <a:gd name="f890" fmla="*/ f740 f396 1"/>
                <a:gd name="f891" fmla="*/ f741 f397 1"/>
                <a:gd name="f892" fmla="*/ f742 f396 1"/>
                <a:gd name="f893" fmla="*/ f743 f397 1"/>
                <a:gd name="f894" fmla="*/ f744 f396 1"/>
                <a:gd name="f895" fmla="*/ f745 f397 1"/>
                <a:gd name="f896" fmla="*/ f746 f396 1"/>
                <a:gd name="f897" fmla="*/ f747 f397 1"/>
                <a:gd name="f898" fmla="*/ f748 f396 1"/>
                <a:gd name="f899" fmla="*/ f749 f397 1"/>
                <a:gd name="f900" fmla="*/ f750 f396 1"/>
                <a:gd name="f901" fmla="*/ f751 f397 1"/>
                <a:gd name="f902" fmla="*/ f752 f396 1"/>
                <a:gd name="f903" fmla="*/ f753 f397 1"/>
                <a:gd name="f904" fmla="*/ f754 f396 1"/>
                <a:gd name="f905" fmla="*/ f755 f397 1"/>
                <a:gd name="f906" fmla="*/ f756 f396 1"/>
                <a:gd name="f907" fmla="*/ f757 f397 1"/>
                <a:gd name="f908" fmla="*/ f758 f396 1"/>
                <a:gd name="f909" fmla="*/ f759 f397 1"/>
                <a:gd name="f910" fmla="*/ f760 f396 1"/>
                <a:gd name="f911" fmla="*/ f761 f397 1"/>
                <a:gd name="f912" fmla="*/ f762 f397 1"/>
                <a:gd name="f913" fmla="*/ f763 f396 1"/>
                <a:gd name="f914" fmla="*/ f764 f397 1"/>
                <a:gd name="f915" fmla="*/ f765 f396 1"/>
                <a:gd name="f916" fmla="*/ f766 f397 1"/>
                <a:gd name="f917" fmla="*/ f767 f396 1"/>
                <a:gd name="f918" fmla="*/ f768 f397 1"/>
                <a:gd name="f919" fmla="*/ f769 f396 1"/>
                <a:gd name="f920" fmla="*/ f770 f397 1"/>
                <a:gd name="f921" fmla="*/ f771 f396 1"/>
                <a:gd name="f922" fmla="*/ f772 f397 1"/>
                <a:gd name="f923" fmla="*/ f773 f396 1"/>
                <a:gd name="f924" fmla="*/ f774 f397 1"/>
                <a:gd name="f925" fmla="*/ f775 f397 1"/>
                <a:gd name="f926" fmla="*/ f776 f397 1"/>
                <a:gd name="f927" fmla="*/ f777 f396 1"/>
                <a:gd name="f928" fmla="*/ f778 f397 1"/>
                <a:gd name="f929" fmla="*/ f779 f396 1"/>
                <a:gd name="f930" fmla="*/ f780 f397 1"/>
                <a:gd name="f931" fmla="*/ f781 f396 1"/>
                <a:gd name="f932" fmla="*/ f782 f397 1"/>
                <a:gd name="f933" fmla="*/ f783 f397 1"/>
                <a:gd name="f934" fmla="*/ f784 f396 1"/>
                <a:gd name="f935" fmla="*/ f785 f397 1"/>
                <a:gd name="f936" fmla="*/ f786 f396 1"/>
                <a:gd name="f937" fmla="*/ f787 f397 1"/>
                <a:gd name="f938" fmla="*/ f788 f397 1"/>
                <a:gd name="f939" fmla="*/ f789 f396 1"/>
                <a:gd name="f940" fmla="*/ f790 f397 1"/>
                <a:gd name="f941" fmla="*/ f791 f396 1"/>
                <a:gd name="f942" fmla="*/ f792 f397 1"/>
                <a:gd name="f943" fmla="*/ f793 f396 1"/>
                <a:gd name="f944" fmla="*/ f794 f397 1"/>
                <a:gd name="f945" fmla="*/ f795 f397 1"/>
                <a:gd name="f946" fmla="*/ f796 f397 1"/>
                <a:gd name="f947" fmla="*/ f797 f396 1"/>
                <a:gd name="f948" fmla="*/ f798 f397 1"/>
                <a:gd name="f949" fmla="*/ f799 f397 1"/>
                <a:gd name="f950" fmla="*/ f800 f396 1"/>
                <a:gd name="f951" fmla="*/ f801 f397 1"/>
                <a:gd name="f952" fmla="*/ f802 f396 1"/>
                <a:gd name="f953" fmla="*/ f803 f397 1"/>
                <a:gd name="f954" fmla="*/ f804 f396 1"/>
                <a:gd name="f955" fmla="*/ f805 f396 1"/>
                <a:gd name="f956" fmla="*/ f806 f397 1"/>
                <a:gd name="f957" fmla="*/ f807 f396 1"/>
                <a:gd name="f958" fmla="*/ f808 f396 1"/>
                <a:gd name="f959" fmla="*/ f809 f397 1"/>
                <a:gd name="f960" fmla="*/ f810 f396 1"/>
                <a:gd name="f961" fmla="*/ f811 f396 1"/>
                <a:gd name="f962" fmla="*/ f812 f397 1"/>
                <a:gd name="f963" fmla="*/ f813 f396 1"/>
                <a:gd name="f964" fmla="*/ f814 f397 1"/>
                <a:gd name="f965" fmla="*/ f815 f396 1"/>
                <a:gd name="f966" fmla="*/ f816 f396 1"/>
                <a:gd name="f967" fmla="*/ f817 f397 1"/>
                <a:gd name="f968" fmla="*/ f818 f396 1"/>
                <a:gd name="f969" fmla="*/ f819 f397 1"/>
                <a:gd name="f970" fmla="*/ f820 f396 1"/>
                <a:gd name="f971" fmla="*/ f821 f397 1"/>
                <a:gd name="f972" fmla="*/ f822 f396 1"/>
                <a:gd name="f973" fmla="*/ f823 f397 1"/>
                <a:gd name="f974" fmla="*/ f824 f396 1"/>
                <a:gd name="f975" fmla="*/ f825 f397 1"/>
                <a:gd name="f976" fmla="*/ f826 f397 1"/>
                <a:gd name="f977" fmla="*/ f827 f396 1"/>
                <a:gd name="f978" fmla="*/ f828 f397 1"/>
                <a:gd name="f979" fmla="*/ f829 f396 1"/>
                <a:gd name="f980" fmla="*/ f830 f397 1"/>
                <a:gd name="f981" fmla="*/ f831 f396 1"/>
                <a:gd name="f982" fmla="*/ f832 f397 1"/>
                <a:gd name="f983" fmla="*/ f833 f397 1"/>
                <a:gd name="f984" fmla="*/ f834 f396 1"/>
                <a:gd name="f985" fmla="*/ f835 f397 1"/>
                <a:gd name="f986" fmla="*/ f836 f396 1"/>
                <a:gd name="f987" fmla="*/ f837 f397 1"/>
                <a:gd name="f988" fmla="*/ f838 f397 1"/>
                <a:gd name="f989" fmla="*/ f839 f396 1"/>
                <a:gd name="f990" fmla="*/ f840 f397 1"/>
                <a:gd name="f991" fmla="*/ f841 f397 1"/>
                <a:gd name="f992" fmla="*/ f842 f396 1"/>
                <a:gd name="f993" fmla="*/ f843 f397 1"/>
                <a:gd name="f994" fmla="*/ f844 f397 1"/>
                <a:gd name="f995" fmla="*/ f845 f397 1"/>
                <a:gd name="f996" fmla="*/ f846 f3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0">
                  <a:pos x="f851" y="f852"/>
                </a:cxn>
                <a:cxn ang="f700">
                  <a:pos x="f853" y="f854"/>
                </a:cxn>
                <a:cxn ang="f700">
                  <a:pos x="f855" y="f856"/>
                </a:cxn>
                <a:cxn ang="f700">
                  <a:pos x="f857" y="f858"/>
                </a:cxn>
                <a:cxn ang="f700">
                  <a:pos x="f859" y="f860"/>
                </a:cxn>
                <a:cxn ang="f700">
                  <a:pos x="f861" y="f862"/>
                </a:cxn>
                <a:cxn ang="f700">
                  <a:pos x="f863" y="f864"/>
                </a:cxn>
                <a:cxn ang="f700">
                  <a:pos x="f865" y="f854"/>
                </a:cxn>
                <a:cxn ang="f700">
                  <a:pos x="f866" y="f867"/>
                </a:cxn>
                <a:cxn ang="f700">
                  <a:pos x="f868" y="f869"/>
                </a:cxn>
                <a:cxn ang="f700">
                  <a:pos x="f870" y="f871"/>
                </a:cxn>
                <a:cxn ang="f700">
                  <a:pos x="f872" y="f873"/>
                </a:cxn>
                <a:cxn ang="f700">
                  <a:pos x="f874" y="f875"/>
                </a:cxn>
                <a:cxn ang="f700">
                  <a:pos x="f876" y="f877"/>
                </a:cxn>
                <a:cxn ang="f700">
                  <a:pos x="f878" y="f879"/>
                </a:cxn>
                <a:cxn ang="f700">
                  <a:pos x="f880" y="f881"/>
                </a:cxn>
                <a:cxn ang="f700">
                  <a:pos x="f882" y="f883"/>
                </a:cxn>
                <a:cxn ang="f700">
                  <a:pos x="f884" y="f885"/>
                </a:cxn>
                <a:cxn ang="f700">
                  <a:pos x="f886" y="f887"/>
                </a:cxn>
                <a:cxn ang="f700">
                  <a:pos x="f888" y="f889"/>
                </a:cxn>
                <a:cxn ang="f700">
                  <a:pos x="f890" y="f891"/>
                </a:cxn>
                <a:cxn ang="f700">
                  <a:pos x="f892" y="f893"/>
                </a:cxn>
                <a:cxn ang="f700">
                  <a:pos x="f894" y="f895"/>
                </a:cxn>
                <a:cxn ang="f700">
                  <a:pos x="f896" y="f897"/>
                </a:cxn>
                <a:cxn ang="f700">
                  <a:pos x="f898" y="f899"/>
                </a:cxn>
                <a:cxn ang="f700">
                  <a:pos x="f900" y="f901"/>
                </a:cxn>
                <a:cxn ang="f700">
                  <a:pos x="f902" y="f903"/>
                </a:cxn>
                <a:cxn ang="f700">
                  <a:pos x="f904" y="f905"/>
                </a:cxn>
                <a:cxn ang="f700">
                  <a:pos x="f906" y="f907"/>
                </a:cxn>
                <a:cxn ang="f700">
                  <a:pos x="f908" y="f909"/>
                </a:cxn>
                <a:cxn ang="f700">
                  <a:pos x="f910" y="f911"/>
                </a:cxn>
                <a:cxn ang="f700">
                  <a:pos x="f904" y="f912"/>
                </a:cxn>
                <a:cxn ang="f700">
                  <a:pos x="f913" y="f914"/>
                </a:cxn>
                <a:cxn ang="f700">
                  <a:pos x="f915" y="f916"/>
                </a:cxn>
                <a:cxn ang="f700">
                  <a:pos x="f917" y="f918"/>
                </a:cxn>
                <a:cxn ang="f700">
                  <a:pos x="f919" y="f920"/>
                </a:cxn>
                <a:cxn ang="f700">
                  <a:pos x="f921" y="f922"/>
                </a:cxn>
                <a:cxn ang="f700">
                  <a:pos x="f923" y="f924"/>
                </a:cxn>
                <a:cxn ang="f700">
                  <a:pos x="f894" y="f925"/>
                </a:cxn>
                <a:cxn ang="f700">
                  <a:pos x="f892" y="f926"/>
                </a:cxn>
                <a:cxn ang="f700">
                  <a:pos x="f927" y="f928"/>
                </a:cxn>
                <a:cxn ang="f700">
                  <a:pos x="f929" y="f930"/>
                </a:cxn>
                <a:cxn ang="f700">
                  <a:pos x="f931" y="f932"/>
                </a:cxn>
                <a:cxn ang="f700">
                  <a:pos x="f888" y="f933"/>
                </a:cxn>
                <a:cxn ang="f700">
                  <a:pos x="f934" y="f935"/>
                </a:cxn>
                <a:cxn ang="f700">
                  <a:pos x="f936" y="f937"/>
                </a:cxn>
                <a:cxn ang="f700">
                  <a:pos x="f882" y="f938"/>
                </a:cxn>
                <a:cxn ang="f700">
                  <a:pos x="f939" y="f940"/>
                </a:cxn>
                <a:cxn ang="f700">
                  <a:pos x="f941" y="f942"/>
                </a:cxn>
                <a:cxn ang="f700">
                  <a:pos x="f943" y="f944"/>
                </a:cxn>
                <a:cxn ang="f700">
                  <a:pos x="f874" y="f945"/>
                </a:cxn>
                <a:cxn ang="f700">
                  <a:pos x="f868" y="f946"/>
                </a:cxn>
                <a:cxn ang="f700">
                  <a:pos x="f947" y="f948"/>
                </a:cxn>
                <a:cxn ang="f700">
                  <a:pos x="f861" y="f949"/>
                </a:cxn>
                <a:cxn ang="f700">
                  <a:pos x="f950" y="f951"/>
                </a:cxn>
                <a:cxn ang="f700">
                  <a:pos x="f952" y="f953"/>
                </a:cxn>
                <a:cxn ang="f700">
                  <a:pos x="f954" y="f946"/>
                </a:cxn>
                <a:cxn ang="f700">
                  <a:pos x="f955" y="f956"/>
                </a:cxn>
                <a:cxn ang="f700">
                  <a:pos x="f957" y="f944"/>
                </a:cxn>
                <a:cxn ang="f700">
                  <a:pos x="f958" y="f959"/>
                </a:cxn>
                <a:cxn ang="f700">
                  <a:pos x="f960" y="f940"/>
                </a:cxn>
                <a:cxn ang="f700">
                  <a:pos x="f961" y="f962"/>
                </a:cxn>
                <a:cxn ang="f700">
                  <a:pos x="f963" y="f964"/>
                </a:cxn>
                <a:cxn ang="f700">
                  <a:pos x="f965" y="f933"/>
                </a:cxn>
                <a:cxn ang="f700">
                  <a:pos x="f966" y="f967"/>
                </a:cxn>
                <a:cxn ang="f700">
                  <a:pos x="f968" y="f969"/>
                </a:cxn>
                <a:cxn ang="f700">
                  <a:pos x="f970" y="f971"/>
                </a:cxn>
                <a:cxn ang="f700">
                  <a:pos x="f972" y="f973"/>
                </a:cxn>
                <a:cxn ang="f700">
                  <a:pos x="f974" y="f975"/>
                </a:cxn>
                <a:cxn ang="f700">
                  <a:pos x="f851" y="f922"/>
                </a:cxn>
                <a:cxn ang="f700">
                  <a:pos x="f955" y="f918"/>
                </a:cxn>
                <a:cxn ang="f700">
                  <a:pos x="f954" y="f976"/>
                </a:cxn>
                <a:cxn ang="f700">
                  <a:pos x="f977" y="f978"/>
                </a:cxn>
                <a:cxn ang="f700">
                  <a:pos x="f979" y="f980"/>
                </a:cxn>
                <a:cxn ang="f700">
                  <a:pos x="f981" y="f982"/>
                </a:cxn>
                <a:cxn ang="f700">
                  <a:pos x="f950" y="f983"/>
                </a:cxn>
                <a:cxn ang="f700">
                  <a:pos x="f984" y="f985"/>
                </a:cxn>
                <a:cxn ang="f700">
                  <a:pos x="f986" y="f987"/>
                </a:cxn>
                <a:cxn ang="f700">
                  <a:pos x="f984" y="f988"/>
                </a:cxn>
                <a:cxn ang="f700">
                  <a:pos x="f950" y="f887"/>
                </a:cxn>
                <a:cxn ang="f700">
                  <a:pos x="f989" y="f990"/>
                </a:cxn>
                <a:cxn ang="f700">
                  <a:pos x="f979" y="f991"/>
                </a:cxn>
                <a:cxn ang="f700">
                  <a:pos x="f992" y="f993"/>
                </a:cxn>
                <a:cxn ang="f700">
                  <a:pos x="f952" y="f994"/>
                </a:cxn>
                <a:cxn ang="f700">
                  <a:pos x="f954" y="f995"/>
                </a:cxn>
                <a:cxn ang="f700">
                  <a:pos x="f851" y="f996"/>
                </a:cxn>
                <a:cxn ang="f700">
                  <a:pos x="f851" y="f852"/>
                </a:cxn>
              </a:cxnLst>
              <a:rect l="f847" t="f850" r="f848" b="f849"/>
              <a:pathLst>
                <a:path w="1651000" h="2768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lnTo>
                    <a:pt x="f80" y="f81"/>
                  </a:lnTo>
                  <a:cubicBezTo>
                    <a:pt x="f82" y="f83"/>
                    <a:pt x="f84" y="f85"/>
                    <a:pt x="f86" y="f87"/>
                  </a:cubicBezTo>
                  <a:lnTo>
                    <a:pt x="f88" y="f89"/>
                  </a:lnTo>
                  <a:lnTo>
                    <a:pt x="f90" y="f91"/>
                  </a:ln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lnTo>
                    <a:pt x="f118" y="f119"/>
                  </a:lnTo>
                  <a:lnTo>
                    <a:pt x="f120" y="f121"/>
                  </a:ln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20" y="f130"/>
                    <a:pt x="f131" y="f123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37" y="f142"/>
                  </a:cubicBezTo>
                  <a:cubicBezTo>
                    <a:pt x="f143" y="f144"/>
                    <a:pt x="f145" y="f146"/>
                    <a:pt x="f123" y="f147"/>
                  </a:cubicBezTo>
                  <a:cubicBezTo>
                    <a:pt x="f148" y="f149"/>
                    <a:pt x="f150" y="f151"/>
                    <a:pt x="f6" y="f152"/>
                  </a:cubicBezTo>
                  <a:cubicBezTo>
                    <a:pt x="f153" y="f154"/>
                    <a:pt x="f155" y="f156"/>
                    <a:pt x="f133" y="f157"/>
                  </a:cubicBezTo>
                  <a:cubicBezTo>
                    <a:pt x="f158" y="f159"/>
                    <a:pt x="f160" y="f161"/>
                    <a:pt x="f137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80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52" y="f194"/>
                    <a:pt x="f152" y="f194"/>
                  </a:cubicBezTo>
                  <a:cubicBezTo>
                    <a:pt x="f195" y="f196"/>
                    <a:pt x="f197" y="f198"/>
                    <a:pt x="f118" y="f199"/>
                  </a:cubicBezTo>
                  <a:cubicBezTo>
                    <a:pt x="f200" y="f201"/>
                    <a:pt x="f202" y="f203"/>
                    <a:pt x="f116" y="f204"/>
                  </a:cubicBezTo>
                  <a:cubicBezTo>
                    <a:pt x="f205" y="f206"/>
                    <a:pt x="f207" y="f208"/>
                    <a:pt x="f209" y="f210"/>
                  </a:cubicBezTo>
                  <a:lnTo>
                    <a:pt x="f211" y="f27"/>
                  </a:ln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104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168" y="f20"/>
                  </a:cubicBezTo>
                  <a:cubicBezTo>
                    <a:pt x="f96" y="f233"/>
                    <a:pt x="f234" y="f235"/>
                    <a:pt x="f90" y="f236"/>
                  </a:cubicBezTo>
                  <a:cubicBezTo>
                    <a:pt x="f237" y="f8"/>
                    <a:pt x="f238" y="f239"/>
                    <a:pt x="f240" y="f8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78" y="f257"/>
                  </a:cubicBezTo>
                  <a:cubicBezTo>
                    <a:pt x="f258" y="f259"/>
                    <a:pt x="f260" y="f261"/>
                    <a:pt x="f60" y="f262"/>
                  </a:cubicBezTo>
                  <a:cubicBezTo>
                    <a:pt x="f263" y="f264"/>
                    <a:pt x="f265" y="f266"/>
                    <a:pt x="f267" y="f268"/>
                  </a:cubicBezTo>
                  <a:lnTo>
                    <a:pt x="f37" y="f5"/>
                  </a:ln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28" y="f277"/>
                    <a:pt x="f278" y="f279"/>
                  </a:cubicBezTo>
                  <a:lnTo>
                    <a:pt x="f280" y="f262"/>
                  </a:lnTo>
                  <a:lnTo>
                    <a:pt x="f281" y="f282"/>
                  </a:lnTo>
                  <a:cubicBezTo>
                    <a:pt x="f283" y="f284"/>
                    <a:pt x="f285" y="f286"/>
                    <a:pt x="f287" y="f252"/>
                  </a:cubicBezTo>
                  <a:cubicBezTo>
                    <a:pt x="f288" y="f289"/>
                    <a:pt x="f290" y="f291"/>
                    <a:pt x="f292" y="f287"/>
                  </a:cubicBezTo>
                  <a:cubicBezTo>
                    <a:pt x="f293" y="f294"/>
                    <a:pt x="f295" y="f296"/>
                    <a:pt x="f297" y="f8"/>
                  </a:cubicBezTo>
                  <a:cubicBezTo>
                    <a:pt x="f298" y="f299"/>
                    <a:pt x="f300" y="f301"/>
                    <a:pt x="f257" y="f281"/>
                  </a:cubicBezTo>
                  <a:cubicBezTo>
                    <a:pt x="f302" y="f303"/>
                    <a:pt x="f304" y="f305"/>
                    <a:pt x="f274" y="f306"/>
                  </a:cubicBezTo>
                  <a:cubicBezTo>
                    <a:pt x="f307" y="f308"/>
                    <a:pt x="f5" y="f222"/>
                    <a:pt x="f5" y="f222"/>
                  </a:cubicBezTo>
                  <a:cubicBezTo>
                    <a:pt x="f309" y="f217"/>
                    <a:pt x="f270" y="f310"/>
                    <a:pt x="f268" y="f311"/>
                  </a:cubicBezTo>
                  <a:cubicBezTo>
                    <a:pt x="f312" y="f313"/>
                    <a:pt x="f314" y="f315"/>
                    <a:pt x="f262" y="f316"/>
                  </a:cubicBezTo>
                  <a:cubicBezTo>
                    <a:pt x="f317" y="f318"/>
                    <a:pt x="f319" y="f320"/>
                    <a:pt x="f282" y="f321"/>
                  </a:cubicBezTo>
                  <a:cubicBezTo>
                    <a:pt x="f322" y="f323"/>
                    <a:pt x="f324" y="f325"/>
                    <a:pt x="f252" y="f60"/>
                  </a:cubicBezTo>
                  <a:cubicBezTo>
                    <a:pt x="f326" y="f327"/>
                    <a:pt x="f292" y="f328"/>
                    <a:pt x="f246" y="f66"/>
                  </a:cubicBezTo>
                  <a:lnTo>
                    <a:pt x="f8" y="f191"/>
                  </a:lnTo>
                  <a:cubicBezTo>
                    <a:pt x="f329" y="f330"/>
                    <a:pt x="f331" y="f332"/>
                    <a:pt x="f281" y="f180"/>
                  </a:cubicBezTo>
                  <a:cubicBezTo>
                    <a:pt x="f333" y="f334"/>
                    <a:pt x="f236" y="f335"/>
                    <a:pt x="f280" y="f88"/>
                  </a:cubicBezTo>
                  <a:cubicBezTo>
                    <a:pt x="f336" y="f174"/>
                    <a:pt x="f337" y="f338"/>
                    <a:pt x="f233" y="f339"/>
                  </a:cubicBezTo>
                  <a:cubicBezTo>
                    <a:pt x="f340" y="f341"/>
                    <a:pt x="f342" y="f343"/>
                    <a:pt x="f306" y="f227"/>
                  </a:cubicBezTo>
                  <a:cubicBezTo>
                    <a:pt x="f344" y="f162"/>
                    <a:pt x="f345" y="f346"/>
                    <a:pt x="f347" y="f98"/>
                  </a:cubicBezTo>
                  <a:cubicBezTo>
                    <a:pt x="f348" y="f349"/>
                    <a:pt x="f350" y="f351"/>
                    <a:pt x="f273" y="f352"/>
                  </a:cubicBezTo>
                  <a:cubicBezTo>
                    <a:pt x="f353" y="f354"/>
                    <a:pt x="f355" y="f211"/>
                    <a:pt x="f356" y="f114"/>
                  </a:cubicBezTo>
                  <a:lnTo>
                    <a:pt x="f357" y="f358"/>
                  </a:lnTo>
                  <a:cubicBezTo>
                    <a:pt x="f359" y="f179"/>
                    <a:pt x="f360" y="f361"/>
                    <a:pt x="f356" y="f362"/>
                  </a:cubicBezTo>
                  <a:cubicBezTo>
                    <a:pt x="f363" y="f364"/>
                    <a:pt x="f365" y="f366"/>
                    <a:pt x="f273" y="f99"/>
                  </a:cubicBez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06" y="f77"/>
                  </a:cubicBezTo>
                  <a:cubicBezTo>
                    <a:pt x="f377" y="f378"/>
                    <a:pt x="f379" y="f380"/>
                    <a:pt x="f228" y="f381"/>
                  </a:cubicBezTo>
                  <a:cubicBezTo>
                    <a:pt x="f382" y="f383"/>
                    <a:pt x="f384" y="f385"/>
                    <a:pt x="f278" y="f386"/>
                  </a:cubicBezTo>
                  <a:cubicBezTo>
                    <a:pt x="f387" y="f388"/>
                    <a:pt x="f233" y="f389"/>
                    <a:pt x="f280" y="f390"/>
                  </a:cubicBezTo>
                  <a:cubicBezTo>
                    <a:pt x="f391" y="f392"/>
                    <a:pt x="f8" y="f393"/>
                    <a:pt x="f8" y="f394"/>
                  </a:cubicBezTo>
                  <a:lnTo>
                    <a:pt x="f8" y="f9"/>
                  </a:lnTo>
                  <a:close/>
                </a:path>
              </a:pathLst>
            </a:custGeom>
            <a:noFill/>
            <a:ln w="22229" cap="flat">
              <a:solidFill>
                <a:srgbClr val="FF0000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C72CA58-7549-412B-89FF-263E4B612C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412" y="1611143"/>
            <a:ext cx="2060470" cy="227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Flowchart: Document 72">
            <a:extLst>
              <a:ext uri="{FF2B5EF4-FFF2-40B4-BE49-F238E27FC236}">
                <a16:creationId xmlns:a16="http://schemas.microsoft.com/office/drawing/2014/main" id="{B5D34B4E-9B89-41FA-A5EA-FBE3DAFAE097}"/>
              </a:ext>
            </a:extLst>
          </p:cNvPr>
          <p:cNvSpPr/>
          <p:nvPr/>
        </p:nvSpPr>
        <p:spPr>
          <a:xfrm>
            <a:off x="2501947" y="2450503"/>
            <a:ext cx="6507741" cy="3784752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These coffee results are exemplificative.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 </a:t>
            </a:r>
            <a:r>
              <a:rPr lang="en-US" b="1" dirty="0">
                <a:solidFill>
                  <a:schemeClr val="tx1"/>
                </a:solidFill>
              </a:rPr>
              <a:t>combinatorial concepts activations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(warm-coffee, cold-coke,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 are in Fig8 in the paper.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See Supplementary material D.3. </a:t>
            </a:r>
          </a:p>
        </p:txBody>
      </p:sp>
      <p:pic>
        <p:nvPicPr>
          <p:cNvPr id="74" name="Picture 6" descr="The Best Way To Cool Hot Coffee, According To Science - Food Republic">
            <a:extLst>
              <a:ext uri="{FF2B5EF4-FFF2-40B4-BE49-F238E27FC236}">
                <a16:creationId xmlns:a16="http://schemas.microsoft.com/office/drawing/2014/main" id="{F49EA949-43BA-42FF-B7CD-244D72E60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/>
          <a:stretch/>
        </p:blipFill>
        <p:spPr bwMode="auto">
          <a:xfrm>
            <a:off x="7124886" y="2648143"/>
            <a:ext cx="1618451" cy="1357155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07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C486E-F11C-49BB-B278-92842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39"/>
            <a:ext cx="10515600" cy="23855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Recap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27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3BF2A-425C-4529-A034-0D160745B042}"/>
              </a:ext>
            </a:extLst>
          </p:cNvPr>
          <p:cNvSpPr/>
          <p:nvPr/>
        </p:nvSpPr>
        <p:spPr>
          <a:xfrm>
            <a:off x="762049" y="908043"/>
            <a:ext cx="10241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GggvsnTimes-Roman"/>
              </a:rPr>
              <a:t>persistently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 and act a STM</a:t>
            </a: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Results1. 1D bump attractor with 2/4 </a:t>
            </a:r>
            <a:r>
              <a:rPr lang="en-US" dirty="0" err="1">
                <a:solidFill>
                  <a:schemeClr val="bg1"/>
                </a:solidFill>
                <a:latin typeface="GggvsnTimes-Roman"/>
              </a:rPr>
              <a:t>Exc-Inh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 connections shown splitting functional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Results2. Extra subnetworks: Merge and Overcame subnet in the beverage temperature 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Results3. Biological converging time by using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12D63A-9A60-4042-A7BE-FA66D8C54FC3}"/>
              </a:ext>
            </a:extLst>
          </p:cNvPr>
          <p:cNvSpPr/>
          <p:nvPr/>
        </p:nvSpPr>
        <p:spPr>
          <a:xfrm>
            <a:off x="6114943" y="3921774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A8065A-2C61-49EB-8045-EE7B20CB4EA0}"/>
              </a:ext>
            </a:extLst>
          </p:cNvPr>
          <p:cNvSpPr/>
          <p:nvPr/>
        </p:nvSpPr>
        <p:spPr>
          <a:xfrm>
            <a:off x="195765" y="3931342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5BF325-1787-4B02-8E18-C9C0A484A154}"/>
              </a:ext>
            </a:extLst>
          </p:cNvPr>
          <p:cNvSpPr/>
          <p:nvPr/>
        </p:nvSpPr>
        <p:spPr>
          <a:xfrm>
            <a:off x="1778447" y="3910377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9A3A3-82CF-43CC-93A3-F1B802186203}"/>
              </a:ext>
            </a:extLst>
          </p:cNvPr>
          <p:cNvSpPr/>
          <p:nvPr/>
        </p:nvSpPr>
        <p:spPr>
          <a:xfrm>
            <a:off x="2355911" y="2755230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B58288-D226-446D-A6C5-43989E5B18EC}"/>
              </a:ext>
            </a:extLst>
          </p:cNvPr>
          <p:cNvSpPr/>
          <p:nvPr/>
        </p:nvSpPr>
        <p:spPr>
          <a:xfrm>
            <a:off x="4197856" y="3900573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FC4AF-976A-41A8-AC2E-94F108AF986A}"/>
              </a:ext>
            </a:extLst>
          </p:cNvPr>
          <p:cNvSpPr/>
          <p:nvPr/>
        </p:nvSpPr>
        <p:spPr>
          <a:xfrm>
            <a:off x="3338649" y="4370994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24" name="Graphic 23" descr="Thermometer">
            <a:extLst>
              <a:ext uri="{FF2B5EF4-FFF2-40B4-BE49-F238E27FC236}">
                <a16:creationId xmlns:a16="http://schemas.microsoft.com/office/drawing/2014/main" id="{293A82BC-6798-4EB1-A801-C1862D5A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1424" y="2798243"/>
            <a:ext cx="479396" cy="4793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C679DC2-500B-4912-A75B-D9706BD24D4A}"/>
              </a:ext>
            </a:extLst>
          </p:cNvPr>
          <p:cNvSpPr/>
          <p:nvPr/>
        </p:nvSpPr>
        <p:spPr>
          <a:xfrm>
            <a:off x="4451179" y="5740430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D4B19B-DDAE-419C-995E-9DEBA6115962}"/>
              </a:ext>
            </a:extLst>
          </p:cNvPr>
          <p:cNvSpPr/>
          <p:nvPr/>
        </p:nvSpPr>
        <p:spPr>
          <a:xfrm>
            <a:off x="3121668" y="5740430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C5657-9903-42DF-8E4A-13343DF55F73}"/>
              </a:ext>
            </a:extLst>
          </p:cNvPr>
          <p:cNvSpPr/>
          <p:nvPr/>
        </p:nvSpPr>
        <p:spPr>
          <a:xfrm>
            <a:off x="1784244" y="5723166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9D658D-FFFA-41AC-AF06-FCF6C1E07FF8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 flipH="1">
            <a:off x="2514639" y="3331838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55C2E-3AB3-4E0C-8750-A954F75FA14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695534" y="3331838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2FABBA-992A-4EE6-9AA2-34A25182D5F8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>
            <a:off x="3250830" y="4165459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0BC7D3-C04F-48D5-A9B6-6BBB32A8126F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flipH="1">
            <a:off x="3712005" y="4155655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1E1850-7F06-440F-83FF-756820FD9063}"/>
              </a:ext>
            </a:extLst>
          </p:cNvPr>
          <p:cNvCxnSpPr>
            <a:cxnSpLocks/>
            <a:stCxn id="18" idx="6"/>
            <a:endCxn id="20" idx="1"/>
          </p:cNvCxnSpPr>
          <p:nvPr/>
        </p:nvCxnSpPr>
        <p:spPr>
          <a:xfrm flipV="1">
            <a:off x="1391515" y="4165459"/>
            <a:ext cx="386932" cy="5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FE3FDE-F5DE-488B-B0AD-A2A507586FC8}"/>
              </a:ext>
            </a:extLst>
          </p:cNvPr>
          <p:cNvCxnSpPr>
            <a:cxnSpLocks/>
            <a:stCxn id="22" idx="3"/>
            <a:endCxn id="16" idx="2"/>
          </p:cNvCxnSpPr>
          <p:nvPr/>
        </p:nvCxnSpPr>
        <p:spPr>
          <a:xfrm>
            <a:off x="5600228" y="4155655"/>
            <a:ext cx="514715" cy="58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F44C6A-E792-4C2B-B157-3A01F1E59280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2382119" y="4420541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066F80-C7C6-4684-8063-EF6F1DA4D5C7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14639" y="4420541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FA66C2-EBF0-4AB7-846B-07B2BB98AEFE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2514639" y="4420541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E1B697-DB43-464F-B3DD-B342DD7EB986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4899042" y="4410737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6A86C-B41A-47A1-90B7-00F5D67DBDE1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3719543" y="4410737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0565C2-1987-4650-A5CB-327FAC7FD1CA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2382119" y="4410737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30EDA53D-4B57-46B0-9F12-0A478A42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46" y="2923812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CD216165-FA2D-457B-9577-6245D0D6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2" y="389829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BCE4989-043F-48EB-8817-F5F6BF1F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7" y="393593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519947-D3A4-443D-A816-4BFE1D3C6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79" y="4711202"/>
            <a:ext cx="1320262" cy="152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Chart&#10;&#10;Description automatically generated">
            <a:extLst>
              <a:ext uri="{FF2B5EF4-FFF2-40B4-BE49-F238E27FC236}">
                <a16:creationId xmlns:a16="http://schemas.microsoft.com/office/drawing/2014/main" id="{007DACA8-7062-4F3E-A0F4-2ACD635AE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4737518"/>
            <a:ext cx="1544052" cy="1158039"/>
          </a:xfrm>
          <a:prstGeom prst="rect">
            <a:avLst/>
          </a:prstGeom>
        </p:spPr>
      </p:pic>
      <p:sp>
        <p:nvSpPr>
          <p:cNvPr id="56" name="Oval 3">
            <a:extLst>
              <a:ext uri="{FF2B5EF4-FFF2-40B4-BE49-F238E27FC236}">
                <a16:creationId xmlns:a16="http://schemas.microsoft.com/office/drawing/2014/main" id="{83116B04-9062-4C67-97B3-2688555B0550}"/>
              </a:ext>
            </a:extLst>
          </p:cNvPr>
          <p:cNvSpPr/>
          <p:nvPr/>
        </p:nvSpPr>
        <p:spPr>
          <a:xfrm>
            <a:off x="7936421" y="3045842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896985C3-F1BD-433B-B03B-3D4B926B9208}"/>
              </a:ext>
            </a:extLst>
          </p:cNvPr>
          <p:cNvSpPr/>
          <p:nvPr/>
        </p:nvSpPr>
        <p:spPr>
          <a:xfrm>
            <a:off x="10347072" y="4545513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EA5BE050-3ED8-4A72-BA8D-FEDD2BFF0A2D}"/>
              </a:ext>
            </a:extLst>
          </p:cNvPr>
          <p:cNvSpPr/>
          <p:nvPr/>
        </p:nvSpPr>
        <p:spPr>
          <a:xfrm>
            <a:off x="8843003" y="4156061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E4F74936-31DC-45E0-A711-E9C06A8C5C1C}"/>
              </a:ext>
            </a:extLst>
          </p:cNvPr>
          <p:cNvSpPr/>
          <p:nvPr/>
        </p:nvSpPr>
        <p:spPr>
          <a:xfrm>
            <a:off x="8048819" y="4545541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3D506C26-BE87-46EE-AC3D-CC09D0511A85}"/>
              </a:ext>
            </a:extLst>
          </p:cNvPr>
          <p:cNvSpPr/>
          <p:nvPr/>
        </p:nvSpPr>
        <p:spPr>
          <a:xfrm>
            <a:off x="9844345" y="3768125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5BC7272F-A459-456C-9040-02358C084518}"/>
              </a:ext>
            </a:extLst>
          </p:cNvPr>
          <p:cNvSpPr txBox="1"/>
          <p:nvPr/>
        </p:nvSpPr>
        <p:spPr>
          <a:xfrm>
            <a:off x="8703337" y="2666677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val 117">
            <a:extLst>
              <a:ext uri="{FF2B5EF4-FFF2-40B4-BE49-F238E27FC236}">
                <a16:creationId xmlns:a16="http://schemas.microsoft.com/office/drawing/2014/main" id="{D7C5C927-A0A9-4E27-814E-23CC0E981C62}"/>
              </a:ext>
            </a:extLst>
          </p:cNvPr>
          <p:cNvSpPr/>
          <p:nvPr/>
        </p:nvSpPr>
        <p:spPr>
          <a:xfrm>
            <a:off x="8383252" y="4988695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3" name="Oval 120">
            <a:extLst>
              <a:ext uri="{FF2B5EF4-FFF2-40B4-BE49-F238E27FC236}">
                <a16:creationId xmlns:a16="http://schemas.microsoft.com/office/drawing/2014/main" id="{3083E1C2-526F-487B-BD32-030F6821DB03}"/>
              </a:ext>
            </a:extLst>
          </p:cNvPr>
          <p:cNvSpPr/>
          <p:nvPr/>
        </p:nvSpPr>
        <p:spPr>
          <a:xfrm>
            <a:off x="8863595" y="3280057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65" name="Flowchart: Connector 37">
            <a:extLst>
              <a:ext uri="{FF2B5EF4-FFF2-40B4-BE49-F238E27FC236}">
                <a16:creationId xmlns:a16="http://schemas.microsoft.com/office/drawing/2014/main" id="{94780F0F-F96F-4715-8B2C-BDCAC9CE52F8}"/>
              </a:ext>
            </a:extLst>
          </p:cNvPr>
          <p:cNvSpPr/>
          <p:nvPr/>
        </p:nvSpPr>
        <p:spPr>
          <a:xfrm>
            <a:off x="9983351" y="5775683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66" name="Straight Arrow Connector 127">
            <a:extLst>
              <a:ext uri="{FF2B5EF4-FFF2-40B4-BE49-F238E27FC236}">
                <a16:creationId xmlns:a16="http://schemas.microsoft.com/office/drawing/2014/main" id="{1DD70383-4741-40BD-95C6-D619028C4AD2}"/>
              </a:ext>
            </a:extLst>
          </p:cNvPr>
          <p:cNvCxnSpPr>
            <a:stCxn id="60" idx="6"/>
            <a:endCxn id="57" idx="0"/>
          </p:cNvCxnSpPr>
          <p:nvPr/>
        </p:nvCxnSpPr>
        <p:spPr>
          <a:xfrm>
            <a:off x="10653696" y="4215283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7" name="Straight Arrow Connector 133">
            <a:extLst>
              <a:ext uri="{FF2B5EF4-FFF2-40B4-BE49-F238E27FC236}">
                <a16:creationId xmlns:a16="http://schemas.microsoft.com/office/drawing/2014/main" id="{8A50E30F-1204-4DFE-87BD-28E89AC33553}"/>
              </a:ext>
            </a:extLst>
          </p:cNvPr>
          <p:cNvCxnSpPr>
            <a:stCxn id="65" idx="1"/>
            <a:endCxn id="57" idx="2"/>
          </p:cNvCxnSpPr>
          <p:nvPr/>
        </p:nvCxnSpPr>
        <p:spPr>
          <a:xfrm flipV="1">
            <a:off x="10566418" y="5069391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8" name="Straight Arrow Connector 161">
            <a:extLst>
              <a:ext uri="{FF2B5EF4-FFF2-40B4-BE49-F238E27FC236}">
                <a16:creationId xmlns:a16="http://schemas.microsoft.com/office/drawing/2014/main" id="{D54347C6-6359-4A5A-B1CA-FFA88175DD71}"/>
              </a:ext>
            </a:extLst>
          </p:cNvPr>
          <p:cNvCxnSpPr>
            <a:stCxn id="60" idx="2"/>
            <a:endCxn id="65" idx="0"/>
          </p:cNvCxnSpPr>
          <p:nvPr/>
        </p:nvCxnSpPr>
        <p:spPr>
          <a:xfrm flipH="1">
            <a:off x="10274885" y="4292003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pic>
        <p:nvPicPr>
          <p:cNvPr id="74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0708E7FF-8195-475B-8DAB-32463DAE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27" y="3320731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3425 With Envy | Teaching Design | Christopher Simmons">
            <a:extLst>
              <a:ext uri="{FF2B5EF4-FFF2-40B4-BE49-F238E27FC236}">
                <a16:creationId xmlns:a16="http://schemas.microsoft.com/office/drawing/2014/main" id="{405B0E8A-194E-4FE2-8FCD-6B042966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" y="3425081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6C78D-CB9A-4DE3-B257-0F5E612E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4138-A1AD-466C-8D17-1C783EAE4005}" type="datetime1">
              <a:rPr lang="en-US" smtClean="0"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9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C486E-F11C-49BB-B278-92842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39"/>
            <a:ext cx="10515600" cy="23855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Recap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3BF2A-425C-4529-A034-0D160745B042}"/>
              </a:ext>
            </a:extLst>
          </p:cNvPr>
          <p:cNvSpPr/>
          <p:nvPr/>
        </p:nvSpPr>
        <p:spPr>
          <a:xfrm>
            <a:off x="762049" y="908043"/>
            <a:ext cx="10241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Associative memory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of </a:t>
            </a:r>
            <a:r>
              <a:rPr lang="en-US" i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binary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and </a:t>
            </a:r>
            <a:r>
              <a:rPr lang="en-US" i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bump attractors cell assemblies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store </a:t>
            </a:r>
            <a:r>
              <a:rPr lang="en-US" i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discrete-like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concepts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(coffee, coke, cold, </a:t>
            </a:r>
            <a:r>
              <a:rPr lang="en-US" dirty="0" err="1">
                <a:solidFill>
                  <a:srgbClr val="000000"/>
                </a:solidFill>
                <a:latin typeface="GggvsnTimes-Roman"/>
              </a:rPr>
              <a:t>etc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and </a:t>
            </a:r>
            <a:r>
              <a:rPr lang="en-US" i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continuously value concepts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(temperature). They fire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persistently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and act a STM.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Results1. 1D bump attractor with 2/4 </a:t>
            </a:r>
            <a:r>
              <a:rPr lang="en-US" dirty="0" err="1">
                <a:solidFill>
                  <a:schemeClr val="bg1"/>
                </a:solidFill>
                <a:latin typeface="GggvsnTimes-Roman"/>
              </a:rPr>
              <a:t>Exc-Inh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 connections shown splitting functional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Results2. Extra subnetworks: Merge and Overcame subnet in the beverage temperature 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Results3. Biological converging time by using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12D63A-9A60-4042-A7BE-FA66D8C54FC3}"/>
              </a:ext>
            </a:extLst>
          </p:cNvPr>
          <p:cNvSpPr/>
          <p:nvPr/>
        </p:nvSpPr>
        <p:spPr>
          <a:xfrm>
            <a:off x="6114943" y="3921774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A8065A-2C61-49EB-8045-EE7B20CB4EA0}"/>
              </a:ext>
            </a:extLst>
          </p:cNvPr>
          <p:cNvSpPr/>
          <p:nvPr/>
        </p:nvSpPr>
        <p:spPr>
          <a:xfrm>
            <a:off x="195765" y="3931342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5BF325-1787-4B02-8E18-C9C0A484A154}"/>
              </a:ext>
            </a:extLst>
          </p:cNvPr>
          <p:cNvSpPr/>
          <p:nvPr/>
        </p:nvSpPr>
        <p:spPr>
          <a:xfrm>
            <a:off x="1778447" y="3910377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9A3A3-82CF-43CC-93A3-F1B802186203}"/>
              </a:ext>
            </a:extLst>
          </p:cNvPr>
          <p:cNvSpPr/>
          <p:nvPr/>
        </p:nvSpPr>
        <p:spPr>
          <a:xfrm>
            <a:off x="2355911" y="2755230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B58288-D226-446D-A6C5-43989E5B18EC}"/>
              </a:ext>
            </a:extLst>
          </p:cNvPr>
          <p:cNvSpPr/>
          <p:nvPr/>
        </p:nvSpPr>
        <p:spPr>
          <a:xfrm>
            <a:off x="4197856" y="3900573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FC4AF-976A-41A8-AC2E-94F108AF986A}"/>
              </a:ext>
            </a:extLst>
          </p:cNvPr>
          <p:cNvSpPr/>
          <p:nvPr/>
        </p:nvSpPr>
        <p:spPr>
          <a:xfrm>
            <a:off x="3338649" y="4370994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24" name="Graphic 23" descr="Thermometer">
            <a:extLst>
              <a:ext uri="{FF2B5EF4-FFF2-40B4-BE49-F238E27FC236}">
                <a16:creationId xmlns:a16="http://schemas.microsoft.com/office/drawing/2014/main" id="{293A82BC-6798-4EB1-A801-C1862D5A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1424" y="2798243"/>
            <a:ext cx="479396" cy="4793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C679DC2-500B-4912-A75B-D9706BD24D4A}"/>
              </a:ext>
            </a:extLst>
          </p:cNvPr>
          <p:cNvSpPr/>
          <p:nvPr/>
        </p:nvSpPr>
        <p:spPr>
          <a:xfrm>
            <a:off x="4451179" y="5740430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D4B19B-DDAE-419C-995E-9DEBA6115962}"/>
              </a:ext>
            </a:extLst>
          </p:cNvPr>
          <p:cNvSpPr/>
          <p:nvPr/>
        </p:nvSpPr>
        <p:spPr>
          <a:xfrm>
            <a:off x="3121668" y="5740430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C5657-9903-42DF-8E4A-13343DF55F73}"/>
              </a:ext>
            </a:extLst>
          </p:cNvPr>
          <p:cNvSpPr/>
          <p:nvPr/>
        </p:nvSpPr>
        <p:spPr>
          <a:xfrm>
            <a:off x="1784244" y="5723166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9D658D-FFFA-41AC-AF06-FCF6C1E07FF8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 flipH="1">
            <a:off x="2514639" y="3331838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55C2E-3AB3-4E0C-8750-A954F75FA14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695534" y="3331838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2FABBA-992A-4EE6-9AA2-34A25182D5F8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>
            <a:off x="3250830" y="4165459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0BC7D3-C04F-48D5-A9B6-6BBB32A8126F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flipH="1">
            <a:off x="3712005" y="4155655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1E1850-7F06-440F-83FF-756820FD9063}"/>
              </a:ext>
            </a:extLst>
          </p:cNvPr>
          <p:cNvCxnSpPr>
            <a:cxnSpLocks/>
            <a:stCxn id="18" idx="6"/>
            <a:endCxn id="20" idx="1"/>
          </p:cNvCxnSpPr>
          <p:nvPr/>
        </p:nvCxnSpPr>
        <p:spPr>
          <a:xfrm flipV="1">
            <a:off x="1391515" y="4165459"/>
            <a:ext cx="386932" cy="5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FE3FDE-F5DE-488B-B0AD-A2A507586FC8}"/>
              </a:ext>
            </a:extLst>
          </p:cNvPr>
          <p:cNvCxnSpPr>
            <a:cxnSpLocks/>
            <a:stCxn id="22" idx="3"/>
            <a:endCxn id="16" idx="2"/>
          </p:cNvCxnSpPr>
          <p:nvPr/>
        </p:nvCxnSpPr>
        <p:spPr>
          <a:xfrm>
            <a:off x="5600228" y="4155655"/>
            <a:ext cx="514715" cy="58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F44C6A-E792-4C2B-B157-3A01F1E59280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2382119" y="4420541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066F80-C7C6-4684-8063-EF6F1DA4D5C7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14639" y="4420541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FA66C2-EBF0-4AB7-846B-07B2BB98AEFE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2514639" y="4420541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E1B697-DB43-464F-B3DD-B342DD7EB986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4899042" y="4410737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6A86C-B41A-47A1-90B7-00F5D67DBDE1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3719543" y="4410737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0565C2-1987-4650-A5CB-327FAC7FD1CA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2382119" y="4410737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30EDA53D-4B57-46B0-9F12-0A478A42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46" y="2923812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CD216165-FA2D-457B-9577-6245D0D6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2" y="389829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BCE4989-043F-48EB-8817-F5F6BF1F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7" y="393593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519947-D3A4-443D-A816-4BFE1D3C6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79" y="4711202"/>
            <a:ext cx="1320262" cy="152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Chart&#10;&#10;Description automatically generated">
            <a:extLst>
              <a:ext uri="{FF2B5EF4-FFF2-40B4-BE49-F238E27FC236}">
                <a16:creationId xmlns:a16="http://schemas.microsoft.com/office/drawing/2014/main" id="{007DACA8-7062-4F3E-A0F4-2ACD635AE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4737518"/>
            <a:ext cx="1544052" cy="1158039"/>
          </a:xfrm>
          <a:prstGeom prst="rect">
            <a:avLst/>
          </a:prstGeom>
        </p:spPr>
      </p:pic>
      <p:sp>
        <p:nvSpPr>
          <p:cNvPr id="56" name="Oval 3">
            <a:extLst>
              <a:ext uri="{FF2B5EF4-FFF2-40B4-BE49-F238E27FC236}">
                <a16:creationId xmlns:a16="http://schemas.microsoft.com/office/drawing/2014/main" id="{83116B04-9062-4C67-97B3-2688555B0550}"/>
              </a:ext>
            </a:extLst>
          </p:cNvPr>
          <p:cNvSpPr/>
          <p:nvPr/>
        </p:nvSpPr>
        <p:spPr>
          <a:xfrm>
            <a:off x="7936421" y="3045842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896985C3-F1BD-433B-B03B-3D4B926B9208}"/>
              </a:ext>
            </a:extLst>
          </p:cNvPr>
          <p:cNvSpPr/>
          <p:nvPr/>
        </p:nvSpPr>
        <p:spPr>
          <a:xfrm>
            <a:off x="10347072" y="4545513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EA5BE050-3ED8-4A72-BA8D-FEDD2BFF0A2D}"/>
              </a:ext>
            </a:extLst>
          </p:cNvPr>
          <p:cNvSpPr/>
          <p:nvPr/>
        </p:nvSpPr>
        <p:spPr>
          <a:xfrm>
            <a:off x="8843003" y="4156061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E4F74936-31DC-45E0-A711-E9C06A8C5C1C}"/>
              </a:ext>
            </a:extLst>
          </p:cNvPr>
          <p:cNvSpPr/>
          <p:nvPr/>
        </p:nvSpPr>
        <p:spPr>
          <a:xfrm>
            <a:off x="8048819" y="4545541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3D506C26-BE87-46EE-AC3D-CC09D0511A85}"/>
              </a:ext>
            </a:extLst>
          </p:cNvPr>
          <p:cNvSpPr/>
          <p:nvPr/>
        </p:nvSpPr>
        <p:spPr>
          <a:xfrm>
            <a:off x="9844345" y="3768125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5BC7272F-A459-456C-9040-02358C084518}"/>
              </a:ext>
            </a:extLst>
          </p:cNvPr>
          <p:cNvSpPr txBox="1"/>
          <p:nvPr/>
        </p:nvSpPr>
        <p:spPr>
          <a:xfrm>
            <a:off x="8703337" y="2666677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val 117">
            <a:extLst>
              <a:ext uri="{FF2B5EF4-FFF2-40B4-BE49-F238E27FC236}">
                <a16:creationId xmlns:a16="http://schemas.microsoft.com/office/drawing/2014/main" id="{D7C5C927-A0A9-4E27-814E-23CC0E981C62}"/>
              </a:ext>
            </a:extLst>
          </p:cNvPr>
          <p:cNvSpPr/>
          <p:nvPr/>
        </p:nvSpPr>
        <p:spPr>
          <a:xfrm>
            <a:off x="8383252" y="4988695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3" name="Oval 120">
            <a:extLst>
              <a:ext uri="{FF2B5EF4-FFF2-40B4-BE49-F238E27FC236}">
                <a16:creationId xmlns:a16="http://schemas.microsoft.com/office/drawing/2014/main" id="{3083E1C2-526F-487B-BD32-030F6821DB03}"/>
              </a:ext>
            </a:extLst>
          </p:cNvPr>
          <p:cNvSpPr/>
          <p:nvPr/>
        </p:nvSpPr>
        <p:spPr>
          <a:xfrm>
            <a:off x="8863595" y="3280057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65" name="Flowchart: Connector 37">
            <a:extLst>
              <a:ext uri="{FF2B5EF4-FFF2-40B4-BE49-F238E27FC236}">
                <a16:creationId xmlns:a16="http://schemas.microsoft.com/office/drawing/2014/main" id="{94780F0F-F96F-4715-8B2C-BDCAC9CE52F8}"/>
              </a:ext>
            </a:extLst>
          </p:cNvPr>
          <p:cNvSpPr/>
          <p:nvPr/>
        </p:nvSpPr>
        <p:spPr>
          <a:xfrm>
            <a:off x="9983351" y="5775683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66" name="Straight Arrow Connector 127">
            <a:extLst>
              <a:ext uri="{FF2B5EF4-FFF2-40B4-BE49-F238E27FC236}">
                <a16:creationId xmlns:a16="http://schemas.microsoft.com/office/drawing/2014/main" id="{1DD70383-4741-40BD-95C6-D619028C4AD2}"/>
              </a:ext>
            </a:extLst>
          </p:cNvPr>
          <p:cNvCxnSpPr>
            <a:stCxn id="60" idx="6"/>
            <a:endCxn id="57" idx="0"/>
          </p:cNvCxnSpPr>
          <p:nvPr/>
        </p:nvCxnSpPr>
        <p:spPr>
          <a:xfrm>
            <a:off x="10653696" y="4215283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7" name="Straight Arrow Connector 133">
            <a:extLst>
              <a:ext uri="{FF2B5EF4-FFF2-40B4-BE49-F238E27FC236}">
                <a16:creationId xmlns:a16="http://schemas.microsoft.com/office/drawing/2014/main" id="{8A50E30F-1204-4DFE-87BD-28E89AC33553}"/>
              </a:ext>
            </a:extLst>
          </p:cNvPr>
          <p:cNvCxnSpPr>
            <a:stCxn id="65" idx="1"/>
            <a:endCxn id="57" idx="2"/>
          </p:cNvCxnSpPr>
          <p:nvPr/>
        </p:nvCxnSpPr>
        <p:spPr>
          <a:xfrm flipV="1">
            <a:off x="10566418" y="5069391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8" name="Straight Arrow Connector 161">
            <a:extLst>
              <a:ext uri="{FF2B5EF4-FFF2-40B4-BE49-F238E27FC236}">
                <a16:creationId xmlns:a16="http://schemas.microsoft.com/office/drawing/2014/main" id="{D54347C6-6359-4A5A-B1CA-FFA88175DD71}"/>
              </a:ext>
            </a:extLst>
          </p:cNvPr>
          <p:cNvCxnSpPr>
            <a:stCxn id="60" idx="2"/>
            <a:endCxn id="65" idx="0"/>
          </p:cNvCxnSpPr>
          <p:nvPr/>
        </p:nvCxnSpPr>
        <p:spPr>
          <a:xfrm flipH="1">
            <a:off x="10274885" y="4292003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pic>
        <p:nvPicPr>
          <p:cNvPr id="74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0708E7FF-8195-475B-8DAB-32463DAE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27" y="3320731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3425 With Envy | Teaching Design | Christopher Simmons">
            <a:extLst>
              <a:ext uri="{FF2B5EF4-FFF2-40B4-BE49-F238E27FC236}">
                <a16:creationId xmlns:a16="http://schemas.microsoft.com/office/drawing/2014/main" id="{405B0E8A-194E-4FE2-8FCD-6B042966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" y="3425081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6C78D-CB9A-4DE3-B257-0F5E612E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4138-A1AD-466C-8D17-1C783EAE4005}" type="datetime1">
              <a:rPr lang="en-US" smtClean="0"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86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C486E-F11C-49BB-B278-92842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39"/>
            <a:ext cx="10515600" cy="23855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Recap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29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3BF2A-425C-4529-A034-0D160745B042}"/>
              </a:ext>
            </a:extLst>
          </p:cNvPr>
          <p:cNvSpPr/>
          <p:nvPr/>
        </p:nvSpPr>
        <p:spPr>
          <a:xfrm>
            <a:off x="762049" y="908043"/>
            <a:ext cx="10241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GggvsnTimes-Roman"/>
              </a:rPr>
              <a:t>Associative memory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of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binary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and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bump attractors cell assemblies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store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discrete-like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concepts (coffee, coke, cold, </a:t>
            </a:r>
            <a:r>
              <a:rPr lang="en-US" dirty="0" err="1">
                <a:solidFill>
                  <a:srgbClr val="000000"/>
                </a:solidFill>
                <a:latin typeface="GggvsnTimes-Roman"/>
              </a:rPr>
              <a:t>etc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) and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continuously value concepts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(temperature). They fire persistently and act a STM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Results1: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found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splitting functional dynamics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in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1D bump attractor with 2/4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Exc-Inh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connections</a:t>
            </a:r>
            <a:endParaRPr lang="en-US" b="1" dirty="0">
              <a:solidFill>
                <a:srgbClr val="000000"/>
              </a:solidFill>
              <a:highlight>
                <a:srgbClr val="FFFF00"/>
              </a:highlight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Results2: 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convergence via extra subnetworks 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with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 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Merge and Overcame subnets on the bump 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Results3: 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convergence in biological time 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(decision &lt; 300ms) with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Results2: 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extra subnetworks. 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Merge and Overcame subnet in the beverage temperature 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Results3: 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biological time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.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12D63A-9A60-4042-A7BE-FA66D8C54FC3}"/>
              </a:ext>
            </a:extLst>
          </p:cNvPr>
          <p:cNvSpPr/>
          <p:nvPr/>
        </p:nvSpPr>
        <p:spPr>
          <a:xfrm>
            <a:off x="6114943" y="3921774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A8065A-2C61-49EB-8045-EE7B20CB4EA0}"/>
              </a:ext>
            </a:extLst>
          </p:cNvPr>
          <p:cNvSpPr/>
          <p:nvPr/>
        </p:nvSpPr>
        <p:spPr>
          <a:xfrm>
            <a:off x="195765" y="3931342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5BF325-1787-4B02-8E18-C9C0A484A154}"/>
              </a:ext>
            </a:extLst>
          </p:cNvPr>
          <p:cNvSpPr/>
          <p:nvPr/>
        </p:nvSpPr>
        <p:spPr>
          <a:xfrm>
            <a:off x="1778447" y="3910377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9A3A3-82CF-43CC-93A3-F1B802186203}"/>
              </a:ext>
            </a:extLst>
          </p:cNvPr>
          <p:cNvSpPr/>
          <p:nvPr/>
        </p:nvSpPr>
        <p:spPr>
          <a:xfrm>
            <a:off x="2355911" y="2755230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B58288-D226-446D-A6C5-43989E5B18EC}"/>
              </a:ext>
            </a:extLst>
          </p:cNvPr>
          <p:cNvSpPr/>
          <p:nvPr/>
        </p:nvSpPr>
        <p:spPr>
          <a:xfrm>
            <a:off x="4197856" y="3900573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FC4AF-976A-41A8-AC2E-94F108AF986A}"/>
              </a:ext>
            </a:extLst>
          </p:cNvPr>
          <p:cNvSpPr/>
          <p:nvPr/>
        </p:nvSpPr>
        <p:spPr>
          <a:xfrm>
            <a:off x="3338649" y="4370994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24" name="Graphic 23" descr="Thermometer">
            <a:extLst>
              <a:ext uri="{FF2B5EF4-FFF2-40B4-BE49-F238E27FC236}">
                <a16:creationId xmlns:a16="http://schemas.microsoft.com/office/drawing/2014/main" id="{293A82BC-6798-4EB1-A801-C1862D5A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1424" y="2798243"/>
            <a:ext cx="479396" cy="4793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C679DC2-500B-4912-A75B-D9706BD24D4A}"/>
              </a:ext>
            </a:extLst>
          </p:cNvPr>
          <p:cNvSpPr/>
          <p:nvPr/>
        </p:nvSpPr>
        <p:spPr>
          <a:xfrm>
            <a:off x="4451179" y="5740430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D4B19B-DDAE-419C-995E-9DEBA6115962}"/>
              </a:ext>
            </a:extLst>
          </p:cNvPr>
          <p:cNvSpPr/>
          <p:nvPr/>
        </p:nvSpPr>
        <p:spPr>
          <a:xfrm>
            <a:off x="3121668" y="5740430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C5657-9903-42DF-8E4A-13343DF55F73}"/>
              </a:ext>
            </a:extLst>
          </p:cNvPr>
          <p:cNvSpPr/>
          <p:nvPr/>
        </p:nvSpPr>
        <p:spPr>
          <a:xfrm>
            <a:off x="1784244" y="5723166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9D658D-FFFA-41AC-AF06-FCF6C1E07FF8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 flipH="1">
            <a:off x="2514639" y="3331838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55C2E-3AB3-4E0C-8750-A954F75FA14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695534" y="3331838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2FABBA-992A-4EE6-9AA2-34A25182D5F8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>
            <a:off x="3250830" y="4165459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0BC7D3-C04F-48D5-A9B6-6BBB32A8126F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flipH="1">
            <a:off x="3712005" y="4155655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1E1850-7F06-440F-83FF-756820FD9063}"/>
              </a:ext>
            </a:extLst>
          </p:cNvPr>
          <p:cNvCxnSpPr>
            <a:cxnSpLocks/>
            <a:stCxn id="18" idx="6"/>
            <a:endCxn id="20" idx="1"/>
          </p:cNvCxnSpPr>
          <p:nvPr/>
        </p:nvCxnSpPr>
        <p:spPr>
          <a:xfrm flipV="1">
            <a:off x="1391515" y="4165459"/>
            <a:ext cx="386932" cy="5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FE3FDE-F5DE-488B-B0AD-A2A507586FC8}"/>
              </a:ext>
            </a:extLst>
          </p:cNvPr>
          <p:cNvCxnSpPr>
            <a:cxnSpLocks/>
            <a:stCxn id="22" idx="3"/>
            <a:endCxn id="16" idx="2"/>
          </p:cNvCxnSpPr>
          <p:nvPr/>
        </p:nvCxnSpPr>
        <p:spPr>
          <a:xfrm>
            <a:off x="5600228" y="4155655"/>
            <a:ext cx="514715" cy="58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F44C6A-E792-4C2B-B157-3A01F1E59280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2382119" y="4420541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066F80-C7C6-4684-8063-EF6F1DA4D5C7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14639" y="4420541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FA66C2-EBF0-4AB7-846B-07B2BB98AEFE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2514639" y="4420541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E1B697-DB43-464F-B3DD-B342DD7EB986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4899042" y="4410737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6A86C-B41A-47A1-90B7-00F5D67DBDE1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3719543" y="4410737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0565C2-1987-4650-A5CB-327FAC7FD1CA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2382119" y="4410737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30EDA53D-4B57-46B0-9F12-0A478A42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46" y="2923812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CD216165-FA2D-457B-9577-6245D0D6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2" y="389829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BCE4989-043F-48EB-8817-F5F6BF1F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7" y="393593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519947-D3A4-443D-A816-4BFE1D3C6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79" y="4711202"/>
            <a:ext cx="1320262" cy="152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Chart&#10;&#10;Description automatically generated">
            <a:extLst>
              <a:ext uri="{FF2B5EF4-FFF2-40B4-BE49-F238E27FC236}">
                <a16:creationId xmlns:a16="http://schemas.microsoft.com/office/drawing/2014/main" id="{007DACA8-7062-4F3E-A0F4-2ACD635AE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4737518"/>
            <a:ext cx="1544052" cy="1158039"/>
          </a:xfrm>
          <a:prstGeom prst="rect">
            <a:avLst/>
          </a:prstGeom>
        </p:spPr>
      </p:pic>
      <p:sp>
        <p:nvSpPr>
          <p:cNvPr id="56" name="Oval 3">
            <a:extLst>
              <a:ext uri="{FF2B5EF4-FFF2-40B4-BE49-F238E27FC236}">
                <a16:creationId xmlns:a16="http://schemas.microsoft.com/office/drawing/2014/main" id="{83116B04-9062-4C67-97B3-2688555B0550}"/>
              </a:ext>
            </a:extLst>
          </p:cNvPr>
          <p:cNvSpPr/>
          <p:nvPr/>
        </p:nvSpPr>
        <p:spPr>
          <a:xfrm>
            <a:off x="7936421" y="3045842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896985C3-F1BD-433B-B03B-3D4B926B9208}"/>
              </a:ext>
            </a:extLst>
          </p:cNvPr>
          <p:cNvSpPr/>
          <p:nvPr/>
        </p:nvSpPr>
        <p:spPr>
          <a:xfrm>
            <a:off x="10347072" y="4545513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EA5BE050-3ED8-4A72-BA8D-FEDD2BFF0A2D}"/>
              </a:ext>
            </a:extLst>
          </p:cNvPr>
          <p:cNvSpPr/>
          <p:nvPr/>
        </p:nvSpPr>
        <p:spPr>
          <a:xfrm>
            <a:off x="8843003" y="4156061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E4F74936-31DC-45E0-A711-E9C06A8C5C1C}"/>
              </a:ext>
            </a:extLst>
          </p:cNvPr>
          <p:cNvSpPr/>
          <p:nvPr/>
        </p:nvSpPr>
        <p:spPr>
          <a:xfrm>
            <a:off x="8048819" y="4545541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3D506C26-BE87-46EE-AC3D-CC09D0511A85}"/>
              </a:ext>
            </a:extLst>
          </p:cNvPr>
          <p:cNvSpPr/>
          <p:nvPr/>
        </p:nvSpPr>
        <p:spPr>
          <a:xfrm>
            <a:off x="9844345" y="3768125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5BC7272F-A459-456C-9040-02358C084518}"/>
              </a:ext>
            </a:extLst>
          </p:cNvPr>
          <p:cNvSpPr txBox="1"/>
          <p:nvPr/>
        </p:nvSpPr>
        <p:spPr>
          <a:xfrm>
            <a:off x="8703337" y="2666677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val 117">
            <a:extLst>
              <a:ext uri="{FF2B5EF4-FFF2-40B4-BE49-F238E27FC236}">
                <a16:creationId xmlns:a16="http://schemas.microsoft.com/office/drawing/2014/main" id="{D7C5C927-A0A9-4E27-814E-23CC0E981C62}"/>
              </a:ext>
            </a:extLst>
          </p:cNvPr>
          <p:cNvSpPr/>
          <p:nvPr/>
        </p:nvSpPr>
        <p:spPr>
          <a:xfrm>
            <a:off x="8383252" y="4988695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3" name="Oval 120">
            <a:extLst>
              <a:ext uri="{FF2B5EF4-FFF2-40B4-BE49-F238E27FC236}">
                <a16:creationId xmlns:a16="http://schemas.microsoft.com/office/drawing/2014/main" id="{3083E1C2-526F-487B-BD32-030F6821DB03}"/>
              </a:ext>
            </a:extLst>
          </p:cNvPr>
          <p:cNvSpPr/>
          <p:nvPr/>
        </p:nvSpPr>
        <p:spPr>
          <a:xfrm>
            <a:off x="8863595" y="3280057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65" name="Flowchart: Connector 37">
            <a:extLst>
              <a:ext uri="{FF2B5EF4-FFF2-40B4-BE49-F238E27FC236}">
                <a16:creationId xmlns:a16="http://schemas.microsoft.com/office/drawing/2014/main" id="{94780F0F-F96F-4715-8B2C-BDCAC9CE52F8}"/>
              </a:ext>
            </a:extLst>
          </p:cNvPr>
          <p:cNvSpPr/>
          <p:nvPr/>
        </p:nvSpPr>
        <p:spPr>
          <a:xfrm>
            <a:off x="9983351" y="5775683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66" name="Straight Arrow Connector 127">
            <a:extLst>
              <a:ext uri="{FF2B5EF4-FFF2-40B4-BE49-F238E27FC236}">
                <a16:creationId xmlns:a16="http://schemas.microsoft.com/office/drawing/2014/main" id="{1DD70383-4741-40BD-95C6-D619028C4AD2}"/>
              </a:ext>
            </a:extLst>
          </p:cNvPr>
          <p:cNvCxnSpPr>
            <a:stCxn id="60" idx="6"/>
            <a:endCxn id="57" idx="0"/>
          </p:cNvCxnSpPr>
          <p:nvPr/>
        </p:nvCxnSpPr>
        <p:spPr>
          <a:xfrm>
            <a:off x="10653696" y="4215283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7" name="Straight Arrow Connector 133">
            <a:extLst>
              <a:ext uri="{FF2B5EF4-FFF2-40B4-BE49-F238E27FC236}">
                <a16:creationId xmlns:a16="http://schemas.microsoft.com/office/drawing/2014/main" id="{8A50E30F-1204-4DFE-87BD-28E89AC33553}"/>
              </a:ext>
            </a:extLst>
          </p:cNvPr>
          <p:cNvCxnSpPr>
            <a:stCxn id="65" idx="1"/>
            <a:endCxn id="57" idx="2"/>
          </p:cNvCxnSpPr>
          <p:nvPr/>
        </p:nvCxnSpPr>
        <p:spPr>
          <a:xfrm flipV="1">
            <a:off x="10566418" y="5069391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8" name="Straight Arrow Connector 161">
            <a:extLst>
              <a:ext uri="{FF2B5EF4-FFF2-40B4-BE49-F238E27FC236}">
                <a16:creationId xmlns:a16="http://schemas.microsoft.com/office/drawing/2014/main" id="{D54347C6-6359-4A5A-B1CA-FFA88175DD71}"/>
              </a:ext>
            </a:extLst>
          </p:cNvPr>
          <p:cNvCxnSpPr>
            <a:stCxn id="60" idx="2"/>
            <a:endCxn id="65" idx="0"/>
          </p:cNvCxnSpPr>
          <p:nvPr/>
        </p:nvCxnSpPr>
        <p:spPr>
          <a:xfrm flipH="1">
            <a:off x="10274885" y="4292003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pic>
        <p:nvPicPr>
          <p:cNvPr id="74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0708E7FF-8195-475B-8DAB-32463DAE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27" y="3320731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3425 With Envy | Teaching Design | Christopher Simmons">
            <a:extLst>
              <a:ext uri="{FF2B5EF4-FFF2-40B4-BE49-F238E27FC236}">
                <a16:creationId xmlns:a16="http://schemas.microsoft.com/office/drawing/2014/main" id="{405B0E8A-194E-4FE2-8FCD-6B042966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" y="3425081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6C78D-CB9A-4DE3-B257-0F5E612E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4138-A1AD-466C-8D17-1C783EAE4005}" type="datetime1">
              <a:rPr lang="en-US" smtClean="0"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3CFE4F-612B-4145-9DA3-4D7D95EE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96" y="2377279"/>
            <a:ext cx="11470432" cy="1655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Postdoc 2019/early2020 on the </a:t>
            </a:r>
            <a:r>
              <a:rPr lang="it-IT" b="1" dirty="0"/>
              <a:t>Neuromorphic Embodied Agents that Learn </a:t>
            </a:r>
            <a:r>
              <a:rPr lang="it-IT" dirty="0"/>
              <a:t>(NEAL) </a:t>
            </a:r>
            <a:r>
              <a:rPr lang="it-IT" dirty="0">
                <a:hlinkClick r:id="rId2"/>
              </a:rPr>
              <a:t>https://www.cwa.mdx.ac.uk/NEAL/overview.html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Virtual agentAssembly Bot (CABot)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Associative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340401" y="200619"/>
            <a:ext cx="8954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Hot coffee: associative memory with bump attractor cell assemblies of spiking neurons</a:t>
            </a:r>
          </a:p>
          <a:p>
            <a:endParaRPr lang="en-US" dirty="0"/>
          </a:p>
          <a:p>
            <a:r>
              <a:rPr lang="en-US" dirty="0"/>
              <a:t>Christian R Huyck and Alberto A Vergani (alberto.vergani@univ-amu.fr)</a:t>
            </a:r>
          </a:p>
          <a:p>
            <a:endParaRPr lang="en-US" dirty="0"/>
          </a:p>
        </p:txBody>
      </p:sp>
      <p:pic>
        <p:nvPicPr>
          <p:cNvPr id="6146" name="Picture 2" descr="Human Brain Project Home">
            <a:extLst>
              <a:ext uri="{FF2B5EF4-FFF2-40B4-BE49-F238E27FC236}">
                <a16:creationId xmlns:a16="http://schemas.microsoft.com/office/drawing/2014/main" id="{75AA47B2-0053-416E-A5FE-A3F336C3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09" y="4555253"/>
            <a:ext cx="1967020" cy="13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ddlesex University - Wikipedia">
            <a:extLst>
              <a:ext uri="{FF2B5EF4-FFF2-40B4-BE49-F238E27FC236}">
                <a16:creationId xmlns:a16="http://schemas.microsoft.com/office/drawing/2014/main" id="{446061BD-820D-4957-931A-F69DBCA5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2" y="4675081"/>
            <a:ext cx="2587421" cy="10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ddlesex University London - Ranking, Courses, Fees, Entry criteria,  Admissions, &amp; Scholarships | Shiksha">
            <a:extLst>
              <a:ext uri="{FF2B5EF4-FFF2-40B4-BE49-F238E27FC236}">
                <a16:creationId xmlns:a16="http://schemas.microsoft.com/office/drawing/2014/main" id="{A44853DC-010B-42C6-A868-6145105C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93" y="4303438"/>
            <a:ext cx="2587421" cy="17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T - Institut de Neurosciences de la Timone">
            <a:extLst>
              <a:ext uri="{FF2B5EF4-FFF2-40B4-BE49-F238E27FC236}">
                <a16:creationId xmlns:a16="http://schemas.microsoft.com/office/drawing/2014/main" id="{55E5D8AD-B74A-4423-97A9-DD86D84D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49" y="878988"/>
            <a:ext cx="2314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72F5A-F823-4748-8D0F-E26C2BC9D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324" y="254256"/>
            <a:ext cx="2581275" cy="9620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15592-482A-4EC6-93F9-601B77A7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9B3D-961C-48FD-A267-3BE78C00C2B4}" type="datetime1">
              <a:rPr lang="en-US" smtClean="0"/>
              <a:t>1/14/2021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889FE-2AD6-435C-90FF-AEA598B6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CC275-BB38-4CE9-839B-7061A04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3286-84C9-4636-94CA-5280239F7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163" y="4082149"/>
            <a:ext cx="29241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5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C486E-F11C-49BB-B278-92842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39"/>
            <a:ext cx="10515600" cy="23855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Recap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30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3BF2A-425C-4529-A034-0D160745B042}"/>
              </a:ext>
            </a:extLst>
          </p:cNvPr>
          <p:cNvSpPr/>
          <p:nvPr/>
        </p:nvSpPr>
        <p:spPr>
          <a:xfrm>
            <a:off x="762049" y="908043"/>
            <a:ext cx="102418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GggvsnTimes-Roman"/>
              </a:rPr>
              <a:t>Associative memory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of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binary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and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bump attractors cell assemblies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store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discrete-like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concepts (coffee, coke, cold, </a:t>
            </a:r>
            <a:r>
              <a:rPr lang="en-US" dirty="0" err="1">
                <a:solidFill>
                  <a:srgbClr val="000000"/>
                </a:solidFill>
                <a:latin typeface="GggvsnTimes-Roman"/>
              </a:rPr>
              <a:t>etc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) and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continuously value concepts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(temperature). They fire persistently and act a STM.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ggvsnTimes-Roman"/>
              </a:rPr>
              <a:t>Results1: 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found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splitting functional dynamics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1D bump attractor with 2/4 </a:t>
            </a:r>
            <a:r>
              <a:rPr lang="en-US" dirty="0" err="1">
                <a:solidFill>
                  <a:srgbClr val="000000"/>
                </a:solidFill>
                <a:latin typeface="GggvsnTimes-Roman"/>
              </a:rPr>
              <a:t>Exc-Inh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connections</a:t>
            </a:r>
            <a:endParaRPr lang="en-US" b="1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Results2: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convergence via extra subnetworks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with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Merge and Overcame subnets on the bump 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Results3: 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convergence in biological time 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(decision &lt; 300ms) with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ggvsnTimes-Roman"/>
              </a:rPr>
              <a:t>Results3: </a:t>
            </a:r>
            <a:r>
              <a:rPr lang="en-US" b="1" dirty="0">
                <a:solidFill>
                  <a:schemeClr val="bg1"/>
                </a:solidFill>
                <a:latin typeface="GggvsnTimes-Roman"/>
              </a:rPr>
              <a:t>biological time</a:t>
            </a:r>
            <a:r>
              <a:rPr lang="en-US" dirty="0">
                <a:solidFill>
                  <a:schemeClr val="bg1"/>
                </a:solidFill>
                <a:latin typeface="GggvsnTimes-Roman"/>
              </a:rPr>
              <a:t>.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12D63A-9A60-4042-A7BE-FA66D8C54FC3}"/>
              </a:ext>
            </a:extLst>
          </p:cNvPr>
          <p:cNvSpPr/>
          <p:nvPr/>
        </p:nvSpPr>
        <p:spPr>
          <a:xfrm>
            <a:off x="6114943" y="3921774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A8065A-2C61-49EB-8045-EE7B20CB4EA0}"/>
              </a:ext>
            </a:extLst>
          </p:cNvPr>
          <p:cNvSpPr/>
          <p:nvPr/>
        </p:nvSpPr>
        <p:spPr>
          <a:xfrm>
            <a:off x="195765" y="3931342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5BF325-1787-4B02-8E18-C9C0A484A154}"/>
              </a:ext>
            </a:extLst>
          </p:cNvPr>
          <p:cNvSpPr/>
          <p:nvPr/>
        </p:nvSpPr>
        <p:spPr>
          <a:xfrm>
            <a:off x="1778447" y="3910377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9A3A3-82CF-43CC-93A3-F1B802186203}"/>
              </a:ext>
            </a:extLst>
          </p:cNvPr>
          <p:cNvSpPr/>
          <p:nvPr/>
        </p:nvSpPr>
        <p:spPr>
          <a:xfrm>
            <a:off x="2355911" y="2755230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B58288-D226-446D-A6C5-43989E5B18EC}"/>
              </a:ext>
            </a:extLst>
          </p:cNvPr>
          <p:cNvSpPr/>
          <p:nvPr/>
        </p:nvSpPr>
        <p:spPr>
          <a:xfrm>
            <a:off x="4197856" y="3900573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FC4AF-976A-41A8-AC2E-94F108AF986A}"/>
              </a:ext>
            </a:extLst>
          </p:cNvPr>
          <p:cNvSpPr/>
          <p:nvPr/>
        </p:nvSpPr>
        <p:spPr>
          <a:xfrm>
            <a:off x="3338649" y="4370994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24" name="Graphic 23" descr="Thermometer">
            <a:extLst>
              <a:ext uri="{FF2B5EF4-FFF2-40B4-BE49-F238E27FC236}">
                <a16:creationId xmlns:a16="http://schemas.microsoft.com/office/drawing/2014/main" id="{293A82BC-6798-4EB1-A801-C1862D5A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1424" y="2798243"/>
            <a:ext cx="479396" cy="4793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C679DC2-500B-4912-A75B-D9706BD24D4A}"/>
              </a:ext>
            </a:extLst>
          </p:cNvPr>
          <p:cNvSpPr/>
          <p:nvPr/>
        </p:nvSpPr>
        <p:spPr>
          <a:xfrm>
            <a:off x="4451179" y="5740430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D4B19B-DDAE-419C-995E-9DEBA6115962}"/>
              </a:ext>
            </a:extLst>
          </p:cNvPr>
          <p:cNvSpPr/>
          <p:nvPr/>
        </p:nvSpPr>
        <p:spPr>
          <a:xfrm>
            <a:off x="3121668" y="5740430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C5657-9903-42DF-8E4A-13343DF55F73}"/>
              </a:ext>
            </a:extLst>
          </p:cNvPr>
          <p:cNvSpPr/>
          <p:nvPr/>
        </p:nvSpPr>
        <p:spPr>
          <a:xfrm>
            <a:off x="1784244" y="5723166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9D658D-FFFA-41AC-AF06-FCF6C1E07FF8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 flipH="1">
            <a:off x="2514639" y="3331838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55C2E-3AB3-4E0C-8750-A954F75FA14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695534" y="3331838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2FABBA-992A-4EE6-9AA2-34A25182D5F8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>
            <a:off x="3250830" y="4165459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0BC7D3-C04F-48D5-A9B6-6BBB32A8126F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flipH="1">
            <a:off x="3712005" y="4155655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1E1850-7F06-440F-83FF-756820FD9063}"/>
              </a:ext>
            </a:extLst>
          </p:cNvPr>
          <p:cNvCxnSpPr>
            <a:cxnSpLocks/>
            <a:stCxn id="18" idx="6"/>
            <a:endCxn id="20" idx="1"/>
          </p:cNvCxnSpPr>
          <p:nvPr/>
        </p:nvCxnSpPr>
        <p:spPr>
          <a:xfrm flipV="1">
            <a:off x="1391515" y="4165459"/>
            <a:ext cx="386932" cy="5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FE3FDE-F5DE-488B-B0AD-A2A507586FC8}"/>
              </a:ext>
            </a:extLst>
          </p:cNvPr>
          <p:cNvCxnSpPr>
            <a:cxnSpLocks/>
            <a:stCxn id="22" idx="3"/>
            <a:endCxn id="16" idx="2"/>
          </p:cNvCxnSpPr>
          <p:nvPr/>
        </p:nvCxnSpPr>
        <p:spPr>
          <a:xfrm>
            <a:off x="5600228" y="4155655"/>
            <a:ext cx="514715" cy="58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F44C6A-E792-4C2B-B157-3A01F1E59280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2382119" y="4420541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066F80-C7C6-4684-8063-EF6F1DA4D5C7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14639" y="4420541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FA66C2-EBF0-4AB7-846B-07B2BB98AEFE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2514639" y="4420541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E1B697-DB43-464F-B3DD-B342DD7EB986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4899042" y="4410737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6A86C-B41A-47A1-90B7-00F5D67DBDE1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3719543" y="4410737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0565C2-1987-4650-A5CB-327FAC7FD1CA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2382119" y="4410737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30EDA53D-4B57-46B0-9F12-0A478A42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46" y="2923812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CD216165-FA2D-457B-9577-6245D0D6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2" y="389829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BCE4989-043F-48EB-8817-F5F6BF1F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7" y="393593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519947-D3A4-443D-A816-4BFE1D3C6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79" y="4711202"/>
            <a:ext cx="1320262" cy="152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Chart&#10;&#10;Description automatically generated">
            <a:extLst>
              <a:ext uri="{FF2B5EF4-FFF2-40B4-BE49-F238E27FC236}">
                <a16:creationId xmlns:a16="http://schemas.microsoft.com/office/drawing/2014/main" id="{007DACA8-7062-4F3E-A0F4-2ACD635AE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4737518"/>
            <a:ext cx="1544052" cy="1158039"/>
          </a:xfrm>
          <a:prstGeom prst="rect">
            <a:avLst/>
          </a:prstGeom>
        </p:spPr>
      </p:pic>
      <p:sp>
        <p:nvSpPr>
          <p:cNvPr id="56" name="Oval 3">
            <a:extLst>
              <a:ext uri="{FF2B5EF4-FFF2-40B4-BE49-F238E27FC236}">
                <a16:creationId xmlns:a16="http://schemas.microsoft.com/office/drawing/2014/main" id="{83116B04-9062-4C67-97B3-2688555B0550}"/>
              </a:ext>
            </a:extLst>
          </p:cNvPr>
          <p:cNvSpPr/>
          <p:nvPr/>
        </p:nvSpPr>
        <p:spPr>
          <a:xfrm>
            <a:off x="7936421" y="3045842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896985C3-F1BD-433B-B03B-3D4B926B9208}"/>
              </a:ext>
            </a:extLst>
          </p:cNvPr>
          <p:cNvSpPr/>
          <p:nvPr/>
        </p:nvSpPr>
        <p:spPr>
          <a:xfrm>
            <a:off x="10347072" y="4545513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EA5BE050-3ED8-4A72-BA8D-FEDD2BFF0A2D}"/>
              </a:ext>
            </a:extLst>
          </p:cNvPr>
          <p:cNvSpPr/>
          <p:nvPr/>
        </p:nvSpPr>
        <p:spPr>
          <a:xfrm>
            <a:off x="8843003" y="4156061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E4F74936-31DC-45E0-A711-E9C06A8C5C1C}"/>
              </a:ext>
            </a:extLst>
          </p:cNvPr>
          <p:cNvSpPr/>
          <p:nvPr/>
        </p:nvSpPr>
        <p:spPr>
          <a:xfrm>
            <a:off x="8048819" y="4545541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3D506C26-BE87-46EE-AC3D-CC09D0511A85}"/>
              </a:ext>
            </a:extLst>
          </p:cNvPr>
          <p:cNvSpPr/>
          <p:nvPr/>
        </p:nvSpPr>
        <p:spPr>
          <a:xfrm>
            <a:off x="9844345" y="3768125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5BC7272F-A459-456C-9040-02358C084518}"/>
              </a:ext>
            </a:extLst>
          </p:cNvPr>
          <p:cNvSpPr txBox="1"/>
          <p:nvPr/>
        </p:nvSpPr>
        <p:spPr>
          <a:xfrm>
            <a:off x="8703337" y="2666677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val 117">
            <a:extLst>
              <a:ext uri="{FF2B5EF4-FFF2-40B4-BE49-F238E27FC236}">
                <a16:creationId xmlns:a16="http://schemas.microsoft.com/office/drawing/2014/main" id="{D7C5C927-A0A9-4E27-814E-23CC0E981C62}"/>
              </a:ext>
            </a:extLst>
          </p:cNvPr>
          <p:cNvSpPr/>
          <p:nvPr/>
        </p:nvSpPr>
        <p:spPr>
          <a:xfrm>
            <a:off x="8383252" y="4988695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3" name="Oval 120">
            <a:extLst>
              <a:ext uri="{FF2B5EF4-FFF2-40B4-BE49-F238E27FC236}">
                <a16:creationId xmlns:a16="http://schemas.microsoft.com/office/drawing/2014/main" id="{3083E1C2-526F-487B-BD32-030F6821DB03}"/>
              </a:ext>
            </a:extLst>
          </p:cNvPr>
          <p:cNvSpPr/>
          <p:nvPr/>
        </p:nvSpPr>
        <p:spPr>
          <a:xfrm>
            <a:off x="8863595" y="3280057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65" name="Flowchart: Connector 37">
            <a:extLst>
              <a:ext uri="{FF2B5EF4-FFF2-40B4-BE49-F238E27FC236}">
                <a16:creationId xmlns:a16="http://schemas.microsoft.com/office/drawing/2014/main" id="{94780F0F-F96F-4715-8B2C-BDCAC9CE52F8}"/>
              </a:ext>
            </a:extLst>
          </p:cNvPr>
          <p:cNvSpPr/>
          <p:nvPr/>
        </p:nvSpPr>
        <p:spPr>
          <a:xfrm>
            <a:off x="9983351" y="5775683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66" name="Straight Arrow Connector 127">
            <a:extLst>
              <a:ext uri="{FF2B5EF4-FFF2-40B4-BE49-F238E27FC236}">
                <a16:creationId xmlns:a16="http://schemas.microsoft.com/office/drawing/2014/main" id="{1DD70383-4741-40BD-95C6-D619028C4AD2}"/>
              </a:ext>
            </a:extLst>
          </p:cNvPr>
          <p:cNvCxnSpPr>
            <a:stCxn id="60" idx="6"/>
            <a:endCxn id="57" idx="0"/>
          </p:cNvCxnSpPr>
          <p:nvPr/>
        </p:nvCxnSpPr>
        <p:spPr>
          <a:xfrm>
            <a:off x="10653696" y="4215283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7" name="Straight Arrow Connector 133">
            <a:extLst>
              <a:ext uri="{FF2B5EF4-FFF2-40B4-BE49-F238E27FC236}">
                <a16:creationId xmlns:a16="http://schemas.microsoft.com/office/drawing/2014/main" id="{8A50E30F-1204-4DFE-87BD-28E89AC33553}"/>
              </a:ext>
            </a:extLst>
          </p:cNvPr>
          <p:cNvCxnSpPr>
            <a:stCxn id="65" idx="1"/>
            <a:endCxn id="57" idx="2"/>
          </p:cNvCxnSpPr>
          <p:nvPr/>
        </p:nvCxnSpPr>
        <p:spPr>
          <a:xfrm flipV="1">
            <a:off x="10566418" y="5069391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8" name="Straight Arrow Connector 161">
            <a:extLst>
              <a:ext uri="{FF2B5EF4-FFF2-40B4-BE49-F238E27FC236}">
                <a16:creationId xmlns:a16="http://schemas.microsoft.com/office/drawing/2014/main" id="{D54347C6-6359-4A5A-B1CA-FFA88175DD71}"/>
              </a:ext>
            </a:extLst>
          </p:cNvPr>
          <p:cNvCxnSpPr>
            <a:stCxn id="60" idx="2"/>
            <a:endCxn id="65" idx="0"/>
          </p:cNvCxnSpPr>
          <p:nvPr/>
        </p:nvCxnSpPr>
        <p:spPr>
          <a:xfrm flipH="1">
            <a:off x="10274885" y="4292003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pic>
        <p:nvPicPr>
          <p:cNvPr id="74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0708E7FF-8195-475B-8DAB-32463DAE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27" y="3320731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3425 With Envy | Teaching Design | Christopher Simmons">
            <a:extLst>
              <a:ext uri="{FF2B5EF4-FFF2-40B4-BE49-F238E27FC236}">
                <a16:creationId xmlns:a16="http://schemas.microsoft.com/office/drawing/2014/main" id="{405B0E8A-194E-4FE2-8FCD-6B042966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" y="3425081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6C78D-CB9A-4DE3-B257-0F5E612E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4138-A1AD-466C-8D17-1C783EAE4005}" type="datetime1">
              <a:rPr lang="en-US" smtClean="0"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9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C486E-F11C-49BB-B278-92842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39"/>
            <a:ext cx="10515600" cy="23855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Recap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31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3BF2A-425C-4529-A034-0D160745B042}"/>
              </a:ext>
            </a:extLst>
          </p:cNvPr>
          <p:cNvSpPr/>
          <p:nvPr/>
        </p:nvSpPr>
        <p:spPr>
          <a:xfrm>
            <a:off x="762049" y="908043"/>
            <a:ext cx="10241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GggvsnTimes-Roman"/>
              </a:rPr>
              <a:t>Associative memory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of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binary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and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bump attractors cell assemblies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store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discrete-like concepts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(coffee, coke, cold, </a:t>
            </a:r>
            <a:r>
              <a:rPr lang="en-US" dirty="0" err="1">
                <a:solidFill>
                  <a:srgbClr val="000000"/>
                </a:solidFill>
                <a:latin typeface="GggvsnTimes-Roman"/>
              </a:rPr>
              <a:t>etc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) and </a:t>
            </a:r>
            <a:r>
              <a:rPr lang="en-US" i="1" dirty="0">
                <a:solidFill>
                  <a:srgbClr val="000000"/>
                </a:solidFill>
                <a:latin typeface="GggvsnTimes-Roman"/>
              </a:rPr>
              <a:t>continuously value concepts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(temperature). They fire persistently and act a STM.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ggvsnTimes-Roman"/>
              </a:rPr>
              <a:t>Results1: 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found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splitting functional dynamics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1D bump attractor with 2/4 </a:t>
            </a:r>
            <a:r>
              <a:rPr lang="en-US" dirty="0" err="1">
                <a:solidFill>
                  <a:srgbClr val="000000"/>
                </a:solidFill>
                <a:latin typeface="GggvsnTimes-Roman"/>
              </a:rPr>
              <a:t>Exc-Inh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 connections</a:t>
            </a:r>
            <a:endParaRPr lang="en-US" b="1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ggvsnTimes-Roman"/>
              </a:rPr>
              <a:t>Results2: 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convergence via extra subnetworks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with</a:t>
            </a:r>
            <a:r>
              <a:rPr lang="en-US" b="1" dirty="0">
                <a:solidFill>
                  <a:srgbClr val="000000"/>
                </a:solidFill>
                <a:latin typeface="Gggvsn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GggvsnTimes-Roman"/>
              </a:rPr>
              <a:t>Merge and Overcame subnets on the bump 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Results3: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convergence in biological time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GggvsnTimes-Roman"/>
              </a:rPr>
              <a:t>(decision &lt; 300ms) with Hebbian learning for the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12D63A-9A60-4042-A7BE-FA66D8C54FC3}"/>
              </a:ext>
            </a:extLst>
          </p:cNvPr>
          <p:cNvSpPr/>
          <p:nvPr/>
        </p:nvSpPr>
        <p:spPr>
          <a:xfrm>
            <a:off x="6114943" y="3921774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A8065A-2C61-49EB-8045-EE7B20CB4EA0}"/>
              </a:ext>
            </a:extLst>
          </p:cNvPr>
          <p:cNvSpPr/>
          <p:nvPr/>
        </p:nvSpPr>
        <p:spPr>
          <a:xfrm>
            <a:off x="195765" y="3931342"/>
            <a:ext cx="1195750" cy="4793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5BF325-1787-4B02-8E18-C9C0A484A154}"/>
              </a:ext>
            </a:extLst>
          </p:cNvPr>
          <p:cNvSpPr/>
          <p:nvPr/>
        </p:nvSpPr>
        <p:spPr>
          <a:xfrm>
            <a:off x="1778447" y="3910377"/>
            <a:ext cx="1472383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Coffee Temperature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9A3A3-82CF-43CC-93A3-F1B802186203}"/>
              </a:ext>
            </a:extLst>
          </p:cNvPr>
          <p:cNvSpPr/>
          <p:nvPr/>
        </p:nvSpPr>
        <p:spPr>
          <a:xfrm>
            <a:off x="2355911" y="2755230"/>
            <a:ext cx="2679246" cy="576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Input Temperature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B58288-D226-446D-A6C5-43989E5B18EC}"/>
              </a:ext>
            </a:extLst>
          </p:cNvPr>
          <p:cNvSpPr/>
          <p:nvPr/>
        </p:nvSpPr>
        <p:spPr>
          <a:xfrm>
            <a:off x="4197856" y="3900573"/>
            <a:ext cx="1402372" cy="51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Coke Temperature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FC4AF-976A-41A8-AC2E-94F108AF986A}"/>
              </a:ext>
            </a:extLst>
          </p:cNvPr>
          <p:cNvSpPr/>
          <p:nvPr/>
        </p:nvSpPr>
        <p:spPr>
          <a:xfrm>
            <a:off x="3338649" y="4370994"/>
            <a:ext cx="746712" cy="2319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Inhibition</a:t>
            </a:r>
          </a:p>
        </p:txBody>
      </p:sp>
      <p:pic>
        <p:nvPicPr>
          <p:cNvPr id="24" name="Graphic 23" descr="Thermometer">
            <a:extLst>
              <a:ext uri="{FF2B5EF4-FFF2-40B4-BE49-F238E27FC236}">
                <a16:creationId xmlns:a16="http://schemas.microsoft.com/office/drawing/2014/main" id="{293A82BC-6798-4EB1-A801-C1862D5A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1424" y="2798243"/>
            <a:ext cx="479396" cy="4793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C679DC2-500B-4912-A75B-D9706BD24D4A}"/>
              </a:ext>
            </a:extLst>
          </p:cNvPr>
          <p:cNvSpPr/>
          <p:nvPr/>
        </p:nvSpPr>
        <p:spPr>
          <a:xfrm>
            <a:off x="4451179" y="5740430"/>
            <a:ext cx="1195750" cy="479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Hot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D4B19B-DDAE-419C-995E-9DEBA6115962}"/>
              </a:ext>
            </a:extLst>
          </p:cNvPr>
          <p:cNvSpPr/>
          <p:nvPr/>
        </p:nvSpPr>
        <p:spPr>
          <a:xfrm>
            <a:off x="3121668" y="5740430"/>
            <a:ext cx="1195750" cy="4793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Warm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C5657-9903-42DF-8E4A-13343DF55F73}"/>
              </a:ext>
            </a:extLst>
          </p:cNvPr>
          <p:cNvSpPr/>
          <p:nvPr/>
        </p:nvSpPr>
        <p:spPr>
          <a:xfrm>
            <a:off x="1784244" y="5723166"/>
            <a:ext cx="1195750" cy="4793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9D658D-FFFA-41AC-AF06-FCF6C1E07FF8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 flipH="1">
            <a:off x="2514639" y="3331838"/>
            <a:ext cx="1180895" cy="5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55C2E-3AB3-4E0C-8750-A954F75FA14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695534" y="3331838"/>
            <a:ext cx="1203508" cy="5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2FABBA-992A-4EE6-9AA2-34A25182D5F8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>
            <a:off x="3250830" y="4165459"/>
            <a:ext cx="461175" cy="20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0BC7D3-C04F-48D5-A9B6-6BBB32A8126F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flipH="1">
            <a:off x="3712005" y="4155655"/>
            <a:ext cx="485851" cy="215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1E1850-7F06-440F-83FF-756820FD9063}"/>
              </a:ext>
            </a:extLst>
          </p:cNvPr>
          <p:cNvCxnSpPr>
            <a:cxnSpLocks/>
            <a:stCxn id="18" idx="6"/>
            <a:endCxn id="20" idx="1"/>
          </p:cNvCxnSpPr>
          <p:nvPr/>
        </p:nvCxnSpPr>
        <p:spPr>
          <a:xfrm flipV="1">
            <a:off x="1391515" y="4165459"/>
            <a:ext cx="386932" cy="5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FE3FDE-F5DE-488B-B0AD-A2A507586FC8}"/>
              </a:ext>
            </a:extLst>
          </p:cNvPr>
          <p:cNvCxnSpPr>
            <a:cxnSpLocks/>
            <a:stCxn id="22" idx="3"/>
            <a:endCxn id="16" idx="2"/>
          </p:cNvCxnSpPr>
          <p:nvPr/>
        </p:nvCxnSpPr>
        <p:spPr>
          <a:xfrm>
            <a:off x="5600228" y="4155655"/>
            <a:ext cx="514715" cy="58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F44C6A-E792-4C2B-B157-3A01F1E59280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2382119" y="4420541"/>
            <a:ext cx="132520" cy="1302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066F80-C7C6-4684-8063-EF6F1DA4D5C7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14639" y="4420541"/>
            <a:ext cx="1204904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FA66C2-EBF0-4AB7-846B-07B2BB98AEFE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2514639" y="4420541"/>
            <a:ext cx="2534415" cy="131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E1B697-DB43-464F-B3DD-B342DD7EB986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4899042" y="4410737"/>
            <a:ext cx="150012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6A86C-B41A-47A1-90B7-00F5D67DBDE1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3719543" y="4410737"/>
            <a:ext cx="1179499" cy="132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0565C2-1987-4650-A5CB-327FAC7FD1CA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2382119" y="4410737"/>
            <a:ext cx="2516923" cy="1312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30EDA53D-4B57-46B0-9F12-0A478A42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46" y="2923812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CD216165-FA2D-457B-9577-6245D0D6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2" y="3898298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BCE4989-043F-48EB-8817-F5F6BF1F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7" y="3935934"/>
            <a:ext cx="391985" cy="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519947-D3A4-443D-A816-4BFE1D3C6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79" y="4711202"/>
            <a:ext cx="1320262" cy="152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Chart&#10;&#10;Description automatically generated">
            <a:extLst>
              <a:ext uri="{FF2B5EF4-FFF2-40B4-BE49-F238E27FC236}">
                <a16:creationId xmlns:a16="http://schemas.microsoft.com/office/drawing/2014/main" id="{007DACA8-7062-4F3E-A0F4-2ACD635AE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4737518"/>
            <a:ext cx="1544052" cy="1158039"/>
          </a:xfrm>
          <a:prstGeom prst="rect">
            <a:avLst/>
          </a:prstGeom>
        </p:spPr>
      </p:pic>
      <p:sp>
        <p:nvSpPr>
          <p:cNvPr id="56" name="Oval 3">
            <a:extLst>
              <a:ext uri="{FF2B5EF4-FFF2-40B4-BE49-F238E27FC236}">
                <a16:creationId xmlns:a16="http://schemas.microsoft.com/office/drawing/2014/main" id="{83116B04-9062-4C67-97B3-2688555B0550}"/>
              </a:ext>
            </a:extLst>
          </p:cNvPr>
          <p:cNvSpPr/>
          <p:nvPr/>
        </p:nvSpPr>
        <p:spPr>
          <a:xfrm>
            <a:off x="7936421" y="3045842"/>
            <a:ext cx="3494992" cy="35232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896985C3-F1BD-433B-B03B-3D4B926B9208}"/>
              </a:ext>
            </a:extLst>
          </p:cNvPr>
          <p:cNvSpPr/>
          <p:nvPr/>
        </p:nvSpPr>
        <p:spPr>
          <a:xfrm>
            <a:off x="10347072" y="4545513"/>
            <a:ext cx="1019181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HOT</a:t>
            </a:r>
            <a:endParaRPr lang="en-US" sz="12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EA5BE050-3ED8-4A72-BA8D-FEDD2BFF0A2D}"/>
              </a:ext>
            </a:extLst>
          </p:cNvPr>
          <p:cNvSpPr/>
          <p:nvPr/>
        </p:nvSpPr>
        <p:spPr>
          <a:xfrm>
            <a:off x="8843003" y="4156061"/>
            <a:ext cx="922080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WARM</a:t>
            </a:r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E4F74936-31DC-45E0-A711-E9C06A8C5C1C}"/>
              </a:ext>
            </a:extLst>
          </p:cNvPr>
          <p:cNvSpPr/>
          <p:nvPr/>
        </p:nvSpPr>
        <p:spPr>
          <a:xfrm>
            <a:off x="8048819" y="4545541"/>
            <a:ext cx="842967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COLD</a:t>
            </a: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3D506C26-BE87-46EE-AC3D-CC09D0511A85}"/>
              </a:ext>
            </a:extLst>
          </p:cNvPr>
          <p:cNvSpPr/>
          <p:nvPr/>
        </p:nvSpPr>
        <p:spPr>
          <a:xfrm>
            <a:off x="9844345" y="3768125"/>
            <a:ext cx="948214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COFFEE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5BC7272F-A459-456C-9040-02358C084518}"/>
              </a:ext>
            </a:extLst>
          </p:cNvPr>
          <p:cNvSpPr txBox="1"/>
          <p:nvPr/>
        </p:nvSpPr>
        <p:spPr>
          <a:xfrm>
            <a:off x="8703337" y="2666677"/>
            <a:ext cx="23765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Cell Assemblies (CAs)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val 117">
            <a:extLst>
              <a:ext uri="{FF2B5EF4-FFF2-40B4-BE49-F238E27FC236}">
                <a16:creationId xmlns:a16="http://schemas.microsoft.com/office/drawing/2014/main" id="{D7C5C927-A0A9-4E27-814E-23CC0E981C62}"/>
              </a:ext>
            </a:extLst>
          </p:cNvPr>
          <p:cNvSpPr/>
          <p:nvPr/>
        </p:nvSpPr>
        <p:spPr>
          <a:xfrm>
            <a:off x="8383252" y="4988695"/>
            <a:ext cx="2497674" cy="1390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alpha val="40000"/>
            </a:schemeClr>
          </a:solidFill>
          <a:ln w="12701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TEMPERATURE</a:t>
            </a:r>
          </a:p>
        </p:txBody>
      </p:sp>
      <p:sp>
        <p:nvSpPr>
          <p:cNvPr id="63" name="Oval 120">
            <a:extLst>
              <a:ext uri="{FF2B5EF4-FFF2-40B4-BE49-F238E27FC236}">
                <a16:creationId xmlns:a16="http://schemas.microsoft.com/office/drawing/2014/main" id="{3083E1C2-526F-487B-BD32-030F6821DB03}"/>
              </a:ext>
            </a:extLst>
          </p:cNvPr>
          <p:cNvSpPr/>
          <p:nvPr/>
        </p:nvSpPr>
        <p:spPr>
          <a:xfrm>
            <a:off x="8863595" y="3280057"/>
            <a:ext cx="770839" cy="523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uFillTx/>
                <a:latin typeface="Calibri"/>
              </a:rPr>
              <a:t>COKE</a:t>
            </a:r>
          </a:p>
        </p:txBody>
      </p:sp>
      <p:sp>
        <p:nvSpPr>
          <p:cNvPr id="65" name="Flowchart: Connector 37">
            <a:extLst>
              <a:ext uri="{FF2B5EF4-FFF2-40B4-BE49-F238E27FC236}">
                <a16:creationId xmlns:a16="http://schemas.microsoft.com/office/drawing/2014/main" id="{94780F0F-F96F-4715-8B2C-BDCAC9CE52F8}"/>
              </a:ext>
            </a:extLst>
          </p:cNvPr>
          <p:cNvSpPr/>
          <p:nvPr/>
        </p:nvSpPr>
        <p:spPr>
          <a:xfrm>
            <a:off x="9983351" y="5775683"/>
            <a:ext cx="583067" cy="359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12701" cap="flat">
            <a:solidFill>
              <a:schemeClr val="tx1">
                <a:alpha val="4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uFillTx/>
                <a:latin typeface="Calibri"/>
              </a:rPr>
              <a:t>e.g.,85°</a:t>
            </a:r>
            <a:endParaRPr lang="en-US" sz="900" b="0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66" name="Straight Arrow Connector 127">
            <a:extLst>
              <a:ext uri="{FF2B5EF4-FFF2-40B4-BE49-F238E27FC236}">
                <a16:creationId xmlns:a16="http://schemas.microsoft.com/office/drawing/2014/main" id="{1DD70383-4741-40BD-95C6-D619028C4AD2}"/>
              </a:ext>
            </a:extLst>
          </p:cNvPr>
          <p:cNvCxnSpPr>
            <a:stCxn id="60" idx="6"/>
            <a:endCxn id="57" idx="0"/>
          </p:cNvCxnSpPr>
          <p:nvPr/>
        </p:nvCxnSpPr>
        <p:spPr>
          <a:xfrm>
            <a:off x="10653696" y="4215283"/>
            <a:ext cx="202967" cy="3302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7" name="Straight Arrow Connector 133">
            <a:extLst>
              <a:ext uri="{FF2B5EF4-FFF2-40B4-BE49-F238E27FC236}">
                <a16:creationId xmlns:a16="http://schemas.microsoft.com/office/drawing/2014/main" id="{8A50E30F-1204-4DFE-87BD-28E89AC33553}"/>
              </a:ext>
            </a:extLst>
          </p:cNvPr>
          <p:cNvCxnSpPr>
            <a:stCxn id="65" idx="1"/>
            <a:endCxn id="57" idx="2"/>
          </p:cNvCxnSpPr>
          <p:nvPr/>
        </p:nvCxnSpPr>
        <p:spPr>
          <a:xfrm flipV="1">
            <a:off x="10566418" y="5069391"/>
            <a:ext cx="290245" cy="8860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68" name="Straight Arrow Connector 161">
            <a:extLst>
              <a:ext uri="{FF2B5EF4-FFF2-40B4-BE49-F238E27FC236}">
                <a16:creationId xmlns:a16="http://schemas.microsoft.com/office/drawing/2014/main" id="{D54347C6-6359-4A5A-B1CA-FFA88175DD71}"/>
              </a:ext>
            </a:extLst>
          </p:cNvPr>
          <p:cNvCxnSpPr>
            <a:stCxn id="60" idx="2"/>
            <a:endCxn id="65" idx="0"/>
          </p:cNvCxnSpPr>
          <p:nvPr/>
        </p:nvCxnSpPr>
        <p:spPr>
          <a:xfrm flipH="1">
            <a:off x="10274885" y="4292003"/>
            <a:ext cx="43567" cy="14836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headEnd type="arrow"/>
            <a:tailEnd type="arrow"/>
          </a:ln>
        </p:spPr>
      </p:cxnSp>
      <p:pic>
        <p:nvPicPr>
          <p:cNvPr id="74" name="Picture 10" descr="Tre caffè al giorno? &quot;Più benefici che danni&quot; - la Repubblica">
            <a:extLst>
              <a:ext uri="{FF2B5EF4-FFF2-40B4-BE49-F238E27FC236}">
                <a16:creationId xmlns:a16="http://schemas.microsoft.com/office/drawing/2014/main" id="{0708E7FF-8195-475B-8DAB-32463DAE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27" y="3320731"/>
            <a:ext cx="510164" cy="5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3425 With Envy | Teaching Design | Christopher Simmons">
            <a:extLst>
              <a:ext uri="{FF2B5EF4-FFF2-40B4-BE49-F238E27FC236}">
                <a16:creationId xmlns:a16="http://schemas.microsoft.com/office/drawing/2014/main" id="{405B0E8A-194E-4FE2-8FCD-6B042966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" y="3425081"/>
            <a:ext cx="676859" cy="4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6C78D-CB9A-4DE3-B257-0F5E612E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4138-A1AD-466C-8D17-1C783EAE4005}" type="datetime1">
              <a:rPr lang="en-US" smtClean="0"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8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C486E-F11C-49BB-B278-92842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r>
              <a:rPr lang="it-IT" dirty="0"/>
              <a:t>Link and References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32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3BF2A-425C-4529-A034-0D160745B042}"/>
              </a:ext>
            </a:extLst>
          </p:cNvPr>
          <p:cNvSpPr/>
          <p:nvPr/>
        </p:nvSpPr>
        <p:spPr>
          <a:xfrm>
            <a:off x="775316" y="1321566"/>
            <a:ext cx="102418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Huyck, C.R. and Vergani, A.A., 2020. </a:t>
            </a:r>
            <a:r>
              <a:rPr lang="en-US" b="1" dirty="0"/>
              <a:t>Hot coffee: associative memory with bump attractor cell assemblies of spiking neurons</a:t>
            </a:r>
            <a:r>
              <a:rPr lang="en-US" dirty="0"/>
              <a:t>. </a:t>
            </a:r>
            <a:r>
              <a:rPr lang="en-US" i="1" dirty="0"/>
              <a:t>Journal of Computational Neuroscience</a:t>
            </a:r>
            <a:r>
              <a:rPr lang="en-US" dirty="0"/>
              <a:t>, </a:t>
            </a:r>
            <a:r>
              <a:rPr lang="en-US" i="1" dirty="0"/>
              <a:t>48</a:t>
            </a:r>
            <a:r>
              <a:rPr lang="en-US" dirty="0"/>
              <a:t>(3), pp.299-316.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Gewaltig</a:t>
            </a:r>
            <a:r>
              <a:rPr lang="en-US" dirty="0"/>
              <a:t>, M.O. and </a:t>
            </a:r>
            <a:r>
              <a:rPr lang="en-US" dirty="0" err="1"/>
              <a:t>Diesmann</a:t>
            </a:r>
            <a:r>
              <a:rPr lang="en-US" dirty="0"/>
              <a:t>, M., 2007. </a:t>
            </a:r>
            <a:r>
              <a:rPr lang="en-US" b="1" dirty="0"/>
              <a:t>Nest</a:t>
            </a:r>
            <a:r>
              <a:rPr lang="en-US" dirty="0"/>
              <a:t> (neural simulation tool). </a:t>
            </a:r>
            <a:r>
              <a:rPr lang="en-US" i="1" dirty="0" err="1"/>
              <a:t>Scholarpedia</a:t>
            </a:r>
            <a:r>
              <a:rPr lang="en-US" dirty="0"/>
              <a:t>, </a:t>
            </a:r>
            <a:r>
              <a:rPr lang="en-US" i="1" dirty="0"/>
              <a:t>2</a:t>
            </a:r>
            <a:r>
              <a:rPr lang="en-US" dirty="0"/>
              <a:t>(4), p.1430.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Davison, A.P., </a:t>
            </a:r>
            <a:r>
              <a:rPr lang="en-US" dirty="0" err="1"/>
              <a:t>Brüderle</a:t>
            </a:r>
            <a:r>
              <a:rPr lang="en-US" dirty="0"/>
              <a:t>, D., Eppler, J.M., </a:t>
            </a:r>
            <a:r>
              <a:rPr lang="en-US" dirty="0" err="1"/>
              <a:t>Kremkow</a:t>
            </a:r>
            <a:r>
              <a:rPr lang="en-US" dirty="0"/>
              <a:t>, J., Muller, E., </a:t>
            </a:r>
            <a:r>
              <a:rPr lang="en-US" dirty="0" err="1"/>
              <a:t>Pecevski</a:t>
            </a:r>
            <a:r>
              <a:rPr lang="en-US" dirty="0"/>
              <a:t>, D., Perrinet, L. and </a:t>
            </a:r>
            <a:r>
              <a:rPr lang="en-US" dirty="0" err="1"/>
              <a:t>Yger</a:t>
            </a:r>
            <a:r>
              <a:rPr lang="en-US" dirty="0"/>
              <a:t>, P., 2009</a:t>
            </a:r>
            <a:r>
              <a:rPr lang="en-US" b="1" dirty="0"/>
              <a:t>. </a:t>
            </a:r>
            <a:r>
              <a:rPr lang="en-US" b="1" dirty="0" err="1"/>
              <a:t>PyNN</a:t>
            </a:r>
            <a:r>
              <a:rPr lang="en-US" b="1" dirty="0"/>
              <a:t>: a common interface for neuronal network simulators</a:t>
            </a:r>
            <a:r>
              <a:rPr lang="en-US" dirty="0"/>
              <a:t>. </a:t>
            </a:r>
            <a:r>
              <a:rPr lang="en-US" i="1" dirty="0"/>
              <a:t>Frontiers in neuroinformatics</a:t>
            </a:r>
            <a:r>
              <a:rPr lang="en-US" dirty="0"/>
              <a:t>, </a:t>
            </a:r>
            <a:r>
              <a:rPr lang="en-US" i="1" dirty="0"/>
              <a:t>2</a:t>
            </a:r>
            <a:r>
              <a:rPr lang="en-US" dirty="0"/>
              <a:t>, p.11.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ggvsn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82678-CD62-43D6-88A6-7C7BB759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94A-2DBA-43B7-A441-BA94D6AC9887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97393DC-007E-46B6-A7B5-84E6B2AEA627}"/>
              </a:ext>
            </a:extLst>
          </p:cNvPr>
          <p:cNvSpPr/>
          <p:nvPr/>
        </p:nvSpPr>
        <p:spPr>
          <a:xfrm>
            <a:off x="3316549" y="2285969"/>
            <a:ext cx="5245963" cy="93215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 for running simulations: </a:t>
            </a:r>
            <a:r>
              <a:rPr lang="en-US" dirty="0">
                <a:hlinkClick r:id="rId2"/>
              </a:rPr>
              <a:t>https://www.cwa.mdx.ac.uk/NEAL/wta.html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7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1127093" y="1732448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Thanks!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Tea &amp; Slides">
            <a:extLst>
              <a:ext uri="{FF2B5EF4-FFF2-40B4-BE49-F238E27FC236}">
                <a16:creationId xmlns:a16="http://schemas.microsoft.com/office/drawing/2014/main" id="{5A47BD15-B212-4840-A613-DEEB6D3167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31" y="3113629"/>
            <a:ext cx="1515608" cy="1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EAE2C-725D-42E1-9142-62A761BD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33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529FE0-028A-4E3A-AFD6-8BE79B10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509" y="5749499"/>
            <a:ext cx="4268143" cy="11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2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9D3B94F-DE6E-4592-8776-A1240423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999971" cy="16863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Multi-attractors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00BC6-8046-4AB5-84D1-FC8BA25D92D5}"/>
              </a:ext>
            </a:extLst>
          </p:cNvPr>
          <p:cNvSpPr/>
          <p:nvPr/>
        </p:nvSpPr>
        <p:spPr>
          <a:xfrm>
            <a:off x="838200" y="2415254"/>
            <a:ext cx="3999971" cy="370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 found </a:t>
            </a:r>
            <a:r>
              <a:rPr lang="en-US" sz="1700" b="1" dirty="0"/>
              <a:t>several attractors dynamics</a:t>
            </a:r>
            <a:r>
              <a:rPr lang="en-US" sz="1700" dirty="0"/>
              <a:t>, NOT only 2D streams functional splitting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The weights adopted are ±0.08</a:t>
            </a:r>
            <a:r>
              <a:rPr lang="en-US" sz="1700" dirty="0"/>
              <a:t>, but they are the results of an extended combinatorial exploration.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See Tab 3 and Tab 4 in supplementary material. </a:t>
            </a:r>
            <a:r>
              <a:rPr lang="en-US" sz="1700" b="1" dirty="0"/>
              <a:t>Different weights combinations lead to different functional dynamics </a:t>
            </a:r>
            <a:r>
              <a:rPr lang="en-US" sz="1700" dirty="0"/>
              <a:t>(splitting, diverging, diverging and splitting, </a:t>
            </a:r>
            <a:r>
              <a:rPr lang="en-US" sz="1700" dirty="0" err="1"/>
              <a:t>etc</a:t>
            </a:r>
            <a:r>
              <a:rPr lang="en-US" sz="1700" dirty="0"/>
              <a:t>).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3F8E00F9-80F7-4E1C-B92F-4A64AA2C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16" y="360804"/>
            <a:ext cx="2120766" cy="1590574"/>
          </a:xfrm>
          <a:prstGeom prst="rect">
            <a:avLst/>
          </a:prstGeom>
        </p:spPr>
      </p:pic>
      <p:pic>
        <p:nvPicPr>
          <p:cNvPr id="20" name="Picture 19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7CD2F2F-A27B-40CF-9410-56C412B72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00" y="379942"/>
            <a:ext cx="2120766" cy="1590574"/>
          </a:xfrm>
          <a:prstGeom prst="rect">
            <a:avLst/>
          </a:prstGeom>
        </p:spPr>
      </p:pic>
      <p:pic>
        <p:nvPicPr>
          <p:cNvPr id="21" name="Picture 2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F2B40FA-024F-4257-BA1A-6DFB28F61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25" y="379942"/>
            <a:ext cx="2120766" cy="1590574"/>
          </a:xfrm>
          <a:prstGeom prst="rect">
            <a:avLst/>
          </a:prstGeom>
        </p:spPr>
      </p:pic>
      <p:pic>
        <p:nvPicPr>
          <p:cNvPr id="22" name="Picture 2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5184CD7-E51F-48BC-BF1E-CFE82E1CF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82" y="2183382"/>
            <a:ext cx="2120766" cy="15905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7261FF-B41F-4B64-B9D1-FD9043B33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217" y="2415254"/>
            <a:ext cx="2120766" cy="1242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41DD2D-596C-4A59-8D3D-26CEAC8F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5638" y="2396938"/>
            <a:ext cx="2187453" cy="12243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9D521-D7D4-4933-A6C9-4BF7331A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A7B705-2D67-4547-82F9-DA2F8ADFCEAE}" type="datetime1">
              <a:rPr lang="en-US"/>
              <a:pPr>
                <a:spcAft>
                  <a:spcPts val="600"/>
                </a:spcAft>
              </a:pPr>
              <a:t>1/14/2021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Huyck &amp; Vergani (2020), Hot coffee: associative memory with bump attractor cell assemblies of spiking neurons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070838-3FD4-47D3-93B7-7846FAF592F8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A244389-DE89-41F5-90C7-57C6668C2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706" y="3864536"/>
            <a:ext cx="2081881" cy="240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305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9D3B94F-DE6E-4592-8776-A1240423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999971" cy="16863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Multi-attractors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00BC6-8046-4AB5-84D1-FC8BA25D92D5}"/>
              </a:ext>
            </a:extLst>
          </p:cNvPr>
          <p:cNvSpPr/>
          <p:nvPr/>
        </p:nvSpPr>
        <p:spPr>
          <a:xfrm>
            <a:off x="838200" y="2415254"/>
            <a:ext cx="3999971" cy="370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 found </a:t>
            </a:r>
            <a:r>
              <a:rPr lang="en-US" sz="1700" b="1" dirty="0"/>
              <a:t>several attractors dynamics</a:t>
            </a:r>
            <a:r>
              <a:rPr lang="en-US" sz="1700" dirty="0"/>
              <a:t>, NOT only 2D streams functional splitting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The weights adopted are ±0.08</a:t>
            </a:r>
            <a:r>
              <a:rPr lang="en-US" sz="1700" dirty="0"/>
              <a:t>, but they are the results of an extended combinatorial exploration.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See Tab 3 and Tab 4 in supplementary material. </a:t>
            </a:r>
            <a:r>
              <a:rPr lang="en-US" sz="1700" b="1" dirty="0"/>
              <a:t>Different weights combinations lead to different functional dynamics </a:t>
            </a:r>
            <a:r>
              <a:rPr lang="en-US" sz="1700" dirty="0"/>
              <a:t>(splitting, diverging, diverging and splitting, </a:t>
            </a:r>
            <a:r>
              <a:rPr lang="en-US" sz="1700" dirty="0" err="1"/>
              <a:t>etc</a:t>
            </a:r>
            <a:r>
              <a:rPr lang="en-US" sz="1700" dirty="0"/>
              <a:t>).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3F8E00F9-80F7-4E1C-B92F-4A64AA2C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16" y="360804"/>
            <a:ext cx="2120766" cy="1590574"/>
          </a:xfrm>
          <a:prstGeom prst="rect">
            <a:avLst/>
          </a:prstGeom>
        </p:spPr>
      </p:pic>
      <p:pic>
        <p:nvPicPr>
          <p:cNvPr id="20" name="Picture 19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7CD2F2F-A27B-40CF-9410-56C412B72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00" y="379942"/>
            <a:ext cx="2120766" cy="1590574"/>
          </a:xfrm>
          <a:prstGeom prst="rect">
            <a:avLst/>
          </a:prstGeom>
        </p:spPr>
      </p:pic>
      <p:pic>
        <p:nvPicPr>
          <p:cNvPr id="21" name="Picture 2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F2B40FA-024F-4257-BA1A-6DFB28F61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25" y="379942"/>
            <a:ext cx="2120766" cy="1590574"/>
          </a:xfrm>
          <a:prstGeom prst="rect">
            <a:avLst/>
          </a:prstGeom>
        </p:spPr>
      </p:pic>
      <p:pic>
        <p:nvPicPr>
          <p:cNvPr id="22" name="Picture 2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5184CD7-E51F-48BC-BF1E-CFE82E1CF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82" y="2183382"/>
            <a:ext cx="2120766" cy="15905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7261FF-B41F-4B64-B9D1-FD9043B33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217" y="2415254"/>
            <a:ext cx="2120766" cy="1242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41DD2D-596C-4A59-8D3D-26CEAC8F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5638" y="2396938"/>
            <a:ext cx="2187453" cy="12243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9D521-D7D4-4933-A6C9-4BF7331A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A7B705-2D67-4547-82F9-DA2F8ADFCEAE}" type="datetime1">
              <a:rPr lang="en-US"/>
              <a:pPr>
                <a:spcAft>
                  <a:spcPts val="600"/>
                </a:spcAft>
              </a:pPr>
              <a:t>1/14/2021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A0CEC-4A40-4360-9EDA-63CAF6A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Huyck &amp; Vergani (2020), Hot coffee: associative memory with bump attractor cell assemblies of spiking neurons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AD90D3-B989-4F41-A255-CC025007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070838-3FD4-47D3-93B7-7846FAF592F8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7DE155-4753-41A6-82D3-1609291FCC67}"/>
              </a:ext>
            </a:extLst>
          </p:cNvPr>
          <p:cNvSpPr/>
          <p:nvPr/>
        </p:nvSpPr>
        <p:spPr>
          <a:xfrm>
            <a:off x="8090745" y="4135309"/>
            <a:ext cx="3782910" cy="1725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Vergani, A.A. and Huyck, C.R., 2020. </a:t>
            </a:r>
            <a:r>
              <a:rPr lang="en-US" sz="1600" b="1" dirty="0">
                <a:solidFill>
                  <a:srgbClr val="FFFFFF"/>
                </a:solidFill>
              </a:rPr>
              <a:t>Critical Limits in a Bump Attractor Network of Spiking Neurons</a:t>
            </a:r>
            <a:r>
              <a:rPr lang="en-US" sz="1600" dirty="0">
                <a:solidFill>
                  <a:srgbClr val="FFFFFF"/>
                </a:solidFill>
              </a:rPr>
              <a:t>. </a:t>
            </a:r>
            <a:r>
              <a:rPr lang="en-US" sz="1600" i="1" dirty="0" err="1">
                <a:solidFill>
                  <a:srgbClr val="FFFFFF"/>
                </a:solidFill>
              </a:rPr>
              <a:t>arXiv</a:t>
            </a:r>
            <a:r>
              <a:rPr lang="en-US" sz="1600" i="1" dirty="0">
                <a:solidFill>
                  <a:srgbClr val="FFFFFF"/>
                </a:solidFill>
              </a:rPr>
              <a:t> preprint arXiv:2003.13365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 Neuromorphic implementations on </a:t>
            </a:r>
            <a:r>
              <a:rPr lang="en-US" sz="1600" dirty="0" err="1">
                <a:solidFill>
                  <a:srgbClr val="FFFFFF"/>
                </a:solidFill>
              </a:rPr>
              <a:t>SpiNNaker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hlinkClick r:id="rId8"/>
              </a:rPr>
              <a:t>https://arxiv.org/abs/2003.13365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A244389-DE89-41F5-90C7-57C6668C27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0706" y="3864536"/>
            <a:ext cx="2081881" cy="240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39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3CFE4F-612B-4145-9DA3-4D7D95EE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96" y="2377279"/>
            <a:ext cx="11470432" cy="1655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Postdoc 2019/early2020 on the </a:t>
            </a:r>
            <a:r>
              <a:rPr lang="it-IT" b="1" dirty="0"/>
              <a:t>Neuromorphic Embodied Agents that Learn </a:t>
            </a:r>
            <a:r>
              <a:rPr lang="it-IT" dirty="0"/>
              <a:t>(NEAL) </a:t>
            </a:r>
            <a:r>
              <a:rPr lang="it-IT" dirty="0">
                <a:hlinkClick r:id="rId2"/>
              </a:rPr>
              <a:t>https://www.cwa.mdx.ac.uk/NEAL/overview.html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Virtual agent, i.e. a Cell Assembly Bot (CABot)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Associative memory and bump attractor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340401" y="200619"/>
            <a:ext cx="8954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Hot coffee: associative memory with bump attractor cell assemblies of spiking neurons</a:t>
            </a:r>
          </a:p>
          <a:p>
            <a:endParaRPr lang="en-US" dirty="0"/>
          </a:p>
          <a:p>
            <a:r>
              <a:rPr lang="en-US" dirty="0"/>
              <a:t>Christian R Huyck and Alberto A Vergani (alberto.vergani@univ-amu.fr)</a:t>
            </a:r>
          </a:p>
          <a:p>
            <a:endParaRPr lang="en-US" dirty="0"/>
          </a:p>
        </p:txBody>
      </p:sp>
      <p:pic>
        <p:nvPicPr>
          <p:cNvPr id="6146" name="Picture 2" descr="Human Brain Project Home">
            <a:extLst>
              <a:ext uri="{FF2B5EF4-FFF2-40B4-BE49-F238E27FC236}">
                <a16:creationId xmlns:a16="http://schemas.microsoft.com/office/drawing/2014/main" id="{75AA47B2-0053-416E-A5FE-A3F336C3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09" y="4555253"/>
            <a:ext cx="1967020" cy="13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ddlesex University - Wikipedia">
            <a:extLst>
              <a:ext uri="{FF2B5EF4-FFF2-40B4-BE49-F238E27FC236}">
                <a16:creationId xmlns:a16="http://schemas.microsoft.com/office/drawing/2014/main" id="{446061BD-820D-4957-931A-F69DBCA5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2" y="4675081"/>
            <a:ext cx="2587421" cy="10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ddlesex University London - Ranking, Courses, Fees, Entry criteria,  Admissions, &amp; Scholarships | Shiksha">
            <a:extLst>
              <a:ext uri="{FF2B5EF4-FFF2-40B4-BE49-F238E27FC236}">
                <a16:creationId xmlns:a16="http://schemas.microsoft.com/office/drawing/2014/main" id="{A44853DC-010B-42C6-A868-6145105C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93" y="4303438"/>
            <a:ext cx="2587421" cy="17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T - Institut de Neurosciences de la Timone">
            <a:extLst>
              <a:ext uri="{FF2B5EF4-FFF2-40B4-BE49-F238E27FC236}">
                <a16:creationId xmlns:a16="http://schemas.microsoft.com/office/drawing/2014/main" id="{55E5D8AD-B74A-4423-97A9-DD86D84D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49" y="878988"/>
            <a:ext cx="2314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72F5A-F823-4748-8D0F-E26C2BC9D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324" y="254256"/>
            <a:ext cx="2581275" cy="9620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15592-482A-4EC6-93F9-601B77A7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9B3D-961C-48FD-A267-3BE78C00C2B4}" type="datetime1">
              <a:rPr lang="en-US" smtClean="0"/>
              <a:t>1/14/2021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889FE-2AD6-435C-90FF-AEA598B6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CC275-BB38-4CE9-839B-7061A04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3286-84C9-4636-94CA-5280239F7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163" y="4082149"/>
            <a:ext cx="29241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3CFE4F-612B-4145-9DA3-4D7D95EE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96" y="2377279"/>
            <a:ext cx="11470432" cy="1655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Postdoc 2019/early2020 on the </a:t>
            </a:r>
            <a:r>
              <a:rPr lang="it-IT" b="1" dirty="0"/>
              <a:t>Neuromorphic Embodied Agents that Learn </a:t>
            </a:r>
            <a:r>
              <a:rPr lang="it-IT" dirty="0"/>
              <a:t>(NEAL) </a:t>
            </a:r>
            <a:r>
              <a:rPr lang="it-IT" dirty="0">
                <a:hlinkClick r:id="rId2"/>
              </a:rPr>
              <a:t>https://www.cwa.mdx.ac.uk/NEAL/overview.html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Virtual agent, i.e. a Cell Assembly Bot (CABot)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Associative memory and bump attractor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340401" y="200619"/>
            <a:ext cx="8954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Hot coffee: associative memory with bump attractor cell assemblies of spiking neurons</a:t>
            </a:r>
          </a:p>
          <a:p>
            <a:endParaRPr lang="en-US" dirty="0"/>
          </a:p>
          <a:p>
            <a:r>
              <a:rPr lang="en-US" dirty="0"/>
              <a:t>Christian R Huyck and Alberto A Vergani (alberto.vergani@univ-amu.fr)</a:t>
            </a:r>
          </a:p>
          <a:p>
            <a:endParaRPr lang="en-US" dirty="0"/>
          </a:p>
        </p:txBody>
      </p:sp>
      <p:pic>
        <p:nvPicPr>
          <p:cNvPr id="9" name="Picture 4" descr="INT - Institut de Neurosciences de la Timone">
            <a:extLst>
              <a:ext uri="{FF2B5EF4-FFF2-40B4-BE49-F238E27FC236}">
                <a16:creationId xmlns:a16="http://schemas.microsoft.com/office/drawing/2014/main" id="{55E5D8AD-B74A-4423-97A9-DD86D84D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49" y="878988"/>
            <a:ext cx="2314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72F5A-F823-4748-8D0F-E26C2BC9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324" y="254256"/>
            <a:ext cx="2581275" cy="9620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15592-482A-4EC6-93F9-601B77A7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9B3D-961C-48FD-A267-3BE78C00C2B4}" type="datetime1">
              <a:rPr lang="en-US" smtClean="0"/>
              <a:t>1/14/2021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889FE-2AD6-435C-90FF-AEA598B6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CC275-BB38-4CE9-839B-7061A04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E2D22-6338-43AE-A284-C8A789F0F71F}"/>
              </a:ext>
            </a:extLst>
          </p:cNvPr>
          <p:cNvSpPr/>
          <p:nvPr/>
        </p:nvSpPr>
        <p:spPr>
          <a:xfrm>
            <a:off x="2705470" y="4093588"/>
            <a:ext cx="72767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Huyck, C.R. and Vergani, A.A., 2020.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Hot coffee: associative memory with bump attractor cell assemblies of spiking neurons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Computational Neuroscience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48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(3), pp.299-316.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3CFE4F-612B-4145-9DA3-4D7D95EE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96" y="2377279"/>
            <a:ext cx="11470432" cy="1655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Postdoc 2019/early2020 on the </a:t>
            </a:r>
            <a:r>
              <a:rPr lang="it-IT" b="1" dirty="0"/>
              <a:t>Neuromorphic Embodied Agents that Learn </a:t>
            </a:r>
            <a:r>
              <a:rPr lang="it-IT" dirty="0"/>
              <a:t>(NEAL) </a:t>
            </a:r>
            <a:r>
              <a:rPr lang="it-IT" dirty="0">
                <a:hlinkClick r:id="rId2"/>
              </a:rPr>
              <a:t>https://www.cwa.mdx.ac.uk/NEAL/overview.html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Virtual agent, i.e. a Cell Assembly Bot (CABot)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Associative memory and bump attractor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94862-28E4-40B6-96DF-0A4997CD22EA}"/>
              </a:ext>
            </a:extLst>
          </p:cNvPr>
          <p:cNvSpPr/>
          <p:nvPr/>
        </p:nvSpPr>
        <p:spPr>
          <a:xfrm>
            <a:off x="340401" y="200619"/>
            <a:ext cx="8954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Hot coffee: associative memory with bump attractor cell assemblies of spiking neurons</a:t>
            </a:r>
          </a:p>
          <a:p>
            <a:endParaRPr lang="en-US" dirty="0"/>
          </a:p>
          <a:p>
            <a:r>
              <a:rPr lang="en-US" dirty="0"/>
              <a:t>Christian R Huyck and Alberto A Vergani (alberto.vergani@univ-amu.fr)</a:t>
            </a:r>
          </a:p>
          <a:p>
            <a:endParaRPr lang="en-US" dirty="0"/>
          </a:p>
        </p:txBody>
      </p:sp>
      <p:pic>
        <p:nvPicPr>
          <p:cNvPr id="9" name="Picture 4" descr="INT - Institut de Neurosciences de la Timone">
            <a:extLst>
              <a:ext uri="{FF2B5EF4-FFF2-40B4-BE49-F238E27FC236}">
                <a16:creationId xmlns:a16="http://schemas.microsoft.com/office/drawing/2014/main" id="{55E5D8AD-B74A-4423-97A9-DD86D84D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49" y="878988"/>
            <a:ext cx="2314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72F5A-F823-4748-8D0F-E26C2BC9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324" y="254256"/>
            <a:ext cx="2581275" cy="9620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15592-482A-4EC6-93F9-601B77A7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9B3D-961C-48FD-A267-3BE78C00C2B4}" type="datetime1">
              <a:rPr lang="en-US" smtClean="0"/>
              <a:t>1/14/2021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889FE-2AD6-435C-90FF-AEA598B6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Huyck &amp; Vergani (2020), Hot coffee: associative memory with bump attractor cell assemblies of spiking neurons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CC275-BB38-4CE9-839B-7061A04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0838-3FD4-47D3-93B7-7846FAF592F8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E2D22-6338-43AE-A284-C8A789F0F71F}"/>
              </a:ext>
            </a:extLst>
          </p:cNvPr>
          <p:cNvSpPr/>
          <p:nvPr/>
        </p:nvSpPr>
        <p:spPr>
          <a:xfrm>
            <a:off x="2705470" y="4093588"/>
            <a:ext cx="72767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Huyck, C.R. and Vergani, A.A., 2020.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Hot coffee: associative memory with bump attractor cell assemblies of spiking neurons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Computational Neuroscience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48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(3), pp.299-316.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F414E-B536-44DC-ADAE-B13FD0FE0AC4}"/>
              </a:ext>
            </a:extLst>
          </p:cNvPr>
          <p:cNvSpPr txBox="1"/>
          <p:nvPr/>
        </p:nvSpPr>
        <p:spPr>
          <a:xfrm>
            <a:off x="4218373" y="5372473"/>
            <a:ext cx="37552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Concepts representation in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4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C8E-6FA5-4B39-B51C-4FBE5910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it-IT" sz="3600" dirty="0"/>
              <a:t>Concepts and brain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9F69-D230-47F5-86AB-6D7F043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/>
              <a:t>- how the brain represents </a:t>
            </a:r>
            <a:r>
              <a:rPr lang="en-US" sz="1800" b="1" dirty="0"/>
              <a:t>physical concepts</a:t>
            </a:r>
            <a:r>
              <a:rPr lang="en-US" sz="1800" dirty="0"/>
              <a:t>, i.e., </a:t>
            </a:r>
            <a:r>
              <a:rPr lang="en-US" sz="1800" i="1" dirty="0"/>
              <a:t>continuously value concepts</a:t>
            </a:r>
            <a:r>
              <a:rPr lang="en-US" sz="1800" dirty="0"/>
              <a:t>?</a:t>
            </a:r>
          </a:p>
          <a:p>
            <a:pPr lvl="1"/>
            <a:r>
              <a:rPr lang="en-US" sz="1400" dirty="0"/>
              <a:t>Pressure, force, temperature, </a:t>
            </a:r>
            <a:r>
              <a:rPr lang="en-US" sz="1400" dirty="0" err="1"/>
              <a:t>etc</a:t>
            </a:r>
            <a:endParaRPr lang="en-US" sz="1400" dirty="0"/>
          </a:p>
          <a:p>
            <a:r>
              <a:rPr lang="en-US" sz="1800" dirty="0"/>
              <a:t>- how the brain represents semantic or </a:t>
            </a:r>
            <a:r>
              <a:rPr lang="en-US" sz="1800" b="1" dirty="0"/>
              <a:t>categorial concepts</a:t>
            </a:r>
            <a:r>
              <a:rPr lang="en-US" sz="1800" dirty="0"/>
              <a:t>, i.e., </a:t>
            </a:r>
            <a:r>
              <a:rPr lang="en-US" sz="1800" i="1" dirty="0"/>
              <a:t>discrete-like concepts</a:t>
            </a:r>
            <a:r>
              <a:rPr lang="en-US" sz="1800" dirty="0"/>
              <a:t>?</a:t>
            </a:r>
          </a:p>
          <a:p>
            <a:pPr lvl="1"/>
            <a:r>
              <a:rPr lang="en-US" sz="1400" dirty="0"/>
              <a:t>Dog, car, house, sun, </a:t>
            </a:r>
            <a:r>
              <a:rPr lang="en-US" sz="1400" dirty="0" err="1"/>
              <a:t>etc</a:t>
            </a:r>
            <a:endParaRPr lang="en-US" sz="1400" dirty="0"/>
          </a:p>
          <a:p>
            <a:r>
              <a:rPr lang="en-US" sz="1800" dirty="0">
                <a:solidFill>
                  <a:schemeClr val="bg1"/>
                </a:solidFill>
              </a:rPr>
              <a:t>- one practical example is about set of beverages, judgments and physical quantities</a:t>
            </a:r>
          </a:p>
          <a:p>
            <a:endParaRPr lang="en-US" sz="1800" dirty="0"/>
          </a:p>
        </p:txBody>
      </p:sp>
      <p:sp>
        <p:nvSpPr>
          <p:cNvPr id="20498" name="Oval 14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B1673-6641-4D10-B5A7-01453FF8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84" y="6108192"/>
            <a:ext cx="548640" cy="548640"/>
          </a:xfrm>
          <a:prstGeom prst="ellipse">
            <a:avLst/>
          </a:prstGeom>
          <a:solidFill>
            <a:srgbClr val="AA442B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D5070838-3FD4-47D3-93B7-7846FAF592F8}" type="slidenum">
              <a:rPr lang="en-US" sz="15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0499" name="Freeform: Shape 14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82" name="Picture 2" descr="Scuola di Atene">
            <a:extLst>
              <a:ext uri="{FF2B5EF4-FFF2-40B4-BE49-F238E27FC236}">
                <a16:creationId xmlns:a16="http://schemas.microsoft.com/office/drawing/2014/main" id="{F9C7C926-9AFC-413D-81C2-F9A2D0B39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r="-1" b="15234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34B61-E0A7-4938-829C-98E5C685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320" y="6199632"/>
            <a:ext cx="2625599" cy="36576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chemeClr val="tx1">
                    <a:alpha val="80000"/>
                  </a:schemeClr>
                </a:solidFill>
              </a:rPr>
              <a:t>Huyck &amp; Vergani (2020), Hot coffee: associative memory with bump attractor cell assemblies of spiking neurons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12" descr="Harnessing Your Existing Knowledge in Thought Canvases | Welcome to  InsightNG">
            <a:extLst>
              <a:ext uri="{FF2B5EF4-FFF2-40B4-BE49-F238E27FC236}">
                <a16:creationId xmlns:a16="http://schemas.microsoft.com/office/drawing/2014/main" id="{D0481A8C-B790-4C87-896A-F0131DA3F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4230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2D9093-4B22-49B7-93E5-DBC93CD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9248" y="6199950"/>
            <a:ext cx="214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B4C7BC-052E-4F9C-8E09-DBB4A975B3D5}" type="datetime1">
              <a:rPr lang="en-US" sz="1100" smtClean="0">
                <a:solidFill>
                  <a:srgbClr val="FFFFFF"/>
                </a:solidFill>
              </a:rPr>
              <a:t>1/14/2021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8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C8E-6FA5-4B39-B51C-4FBE5910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it-IT" sz="3600" dirty="0"/>
              <a:t>Concepts and brain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9F69-D230-47F5-86AB-6D7F043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2" y="1821907"/>
            <a:ext cx="4492454" cy="3178205"/>
          </a:xfrm>
        </p:spPr>
        <p:txBody>
          <a:bodyPr anchor="t">
            <a:normAutofit/>
          </a:bodyPr>
          <a:lstStyle/>
          <a:p>
            <a:r>
              <a:rPr lang="en-US" sz="1800" dirty="0"/>
              <a:t>- operative examples of both discrete-like and continuously-like concepts are about sets of </a:t>
            </a:r>
            <a:r>
              <a:rPr lang="en-US" sz="1800" b="1" dirty="0"/>
              <a:t>beverages</a:t>
            </a:r>
            <a:r>
              <a:rPr lang="en-US" sz="1800" dirty="0"/>
              <a:t>, </a:t>
            </a:r>
            <a:r>
              <a:rPr lang="en-US" sz="1800" b="1" dirty="0"/>
              <a:t>judgments</a:t>
            </a:r>
            <a:r>
              <a:rPr lang="en-US" sz="1800" dirty="0"/>
              <a:t> and </a:t>
            </a:r>
            <a:r>
              <a:rPr lang="en-US" sz="1800" b="1" dirty="0"/>
              <a:t>physical quantities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</a:rPr>
              <a:t>How  temperature grades are represented in the brain?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</a:rPr>
              <a:t>How are represented and  linked concepts like hot and coffee or cold and coke?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</a:rPr>
              <a:t>How the same hot concept manage the  hot-coffee meaning and the hot-coke meaning?</a:t>
            </a:r>
          </a:p>
          <a:p>
            <a:pPr lvl="1"/>
            <a:endParaRPr lang="en-US" sz="1400" b="1" dirty="0"/>
          </a:p>
          <a:p>
            <a:pPr lvl="1"/>
            <a:endParaRPr lang="en-US" sz="1400" b="1" dirty="0">
              <a:highlight>
                <a:srgbClr val="FFFF00"/>
              </a:highlight>
            </a:endParaRPr>
          </a:p>
          <a:p>
            <a:endParaRPr lang="en-US" sz="1800" dirty="0"/>
          </a:p>
        </p:txBody>
      </p:sp>
      <p:sp>
        <p:nvSpPr>
          <p:cNvPr id="20498" name="Oval 14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empo Caldo E Freddo Illustrazioni, Vettoriali E Clipart Stock – (9,979  Illustrazioni Stock)">
            <a:extLst>
              <a:ext uri="{FF2B5EF4-FFF2-40B4-BE49-F238E27FC236}">
                <a16:creationId xmlns:a16="http://schemas.microsoft.com/office/drawing/2014/main" id="{ADC4ECFA-EC2B-4760-A415-58B5FB8F6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01E8AB4-3099-4E2B-9AF1-BE3DE0AB4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9" name="Picture 6" descr="The Best Way To Cool Hot Coffee, According To Science - Food Republic">
            <a:extLst>
              <a:ext uri="{FF2B5EF4-FFF2-40B4-BE49-F238E27FC236}">
                <a16:creationId xmlns:a16="http://schemas.microsoft.com/office/drawing/2014/main" id="{D5C2F18B-02AA-4AD6-862A-B53670574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B1673-6641-4D10-B5A7-01453FF8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84" y="6108192"/>
            <a:ext cx="548640" cy="548640"/>
          </a:xfrm>
          <a:prstGeom prst="ellipse">
            <a:avLst/>
          </a:prstGeom>
          <a:solidFill>
            <a:srgbClr val="AA442B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D5070838-3FD4-47D3-93B7-7846FAF592F8}" type="slidenum">
              <a:rPr lang="en-US" sz="15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0499" name="Freeform: Shape 14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34B61-E0A7-4938-829C-98E5C685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320" y="6199632"/>
            <a:ext cx="2625599" cy="36576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chemeClr val="tx1">
                    <a:alpha val="80000"/>
                  </a:schemeClr>
                </a:solidFill>
              </a:rPr>
              <a:t>Huyck &amp; Vergani (2020), Hot coffee: associative memory with bump attractor cell assemblies of spiking neurons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2D9093-4B22-49B7-93E5-DBC93CD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9248" y="6199950"/>
            <a:ext cx="214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B4C7BC-052E-4F9C-8E09-DBB4A975B3D5}" type="datetime1">
              <a:rPr lang="en-US" sz="1100" smtClean="0">
                <a:solidFill>
                  <a:srgbClr val="FFFFFF"/>
                </a:solidFill>
              </a:rPr>
              <a:t>1/14/2021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2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C8E-6FA5-4B39-B51C-4FBE5910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it-IT" sz="3600" dirty="0"/>
              <a:t>Concepts and brain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9F69-D230-47F5-86AB-6D7F043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2" y="1821907"/>
            <a:ext cx="4492454" cy="3178205"/>
          </a:xfrm>
        </p:spPr>
        <p:txBody>
          <a:bodyPr anchor="t">
            <a:normAutofit/>
          </a:bodyPr>
          <a:lstStyle/>
          <a:p>
            <a:r>
              <a:rPr lang="en-US" sz="1800" dirty="0"/>
              <a:t>- operative examples of both discrete-like and continuously-like concepts are about sets of </a:t>
            </a:r>
            <a:r>
              <a:rPr lang="en-US" sz="1800" b="1" dirty="0"/>
              <a:t>beverages</a:t>
            </a:r>
            <a:r>
              <a:rPr lang="en-US" sz="1800" dirty="0"/>
              <a:t>, </a:t>
            </a:r>
            <a:r>
              <a:rPr lang="en-US" sz="1800" b="1" dirty="0"/>
              <a:t>judgments</a:t>
            </a:r>
            <a:r>
              <a:rPr lang="en-US" sz="1800" dirty="0"/>
              <a:t> and </a:t>
            </a:r>
            <a:r>
              <a:rPr lang="en-US" sz="1800" b="1" dirty="0"/>
              <a:t>physical quantities</a:t>
            </a:r>
          </a:p>
          <a:p>
            <a:pPr lvl="1"/>
            <a:r>
              <a:rPr lang="en-US" sz="1400" b="1" dirty="0"/>
              <a:t>How  temperature grades are represented in the brain?</a:t>
            </a:r>
          </a:p>
          <a:p>
            <a:pPr lvl="1"/>
            <a:r>
              <a:rPr lang="en-US" sz="1400" b="1" dirty="0"/>
              <a:t>How are represented and  linked concepts like hot and coffee or cold and coke?</a:t>
            </a:r>
          </a:p>
          <a:p>
            <a:pPr lvl="1"/>
            <a:r>
              <a:rPr lang="en-US" sz="1400" b="1" dirty="0"/>
              <a:t>How the same hot concept manage the  hot-coffee meaning and the hot-coke meaning?</a:t>
            </a:r>
          </a:p>
          <a:p>
            <a:pPr lvl="1"/>
            <a:endParaRPr lang="en-US" sz="1400" b="1" dirty="0"/>
          </a:p>
          <a:p>
            <a:pPr lvl="1"/>
            <a:endParaRPr lang="en-US" sz="1400" b="1" dirty="0">
              <a:highlight>
                <a:srgbClr val="FFFF00"/>
              </a:highlight>
            </a:endParaRPr>
          </a:p>
          <a:p>
            <a:endParaRPr lang="en-US" sz="1800" dirty="0"/>
          </a:p>
        </p:txBody>
      </p:sp>
      <p:sp>
        <p:nvSpPr>
          <p:cNvPr id="20498" name="Oval 14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empo Caldo E Freddo Illustrazioni, Vettoriali E Clipart Stock – (9,979  Illustrazioni Stock)">
            <a:extLst>
              <a:ext uri="{FF2B5EF4-FFF2-40B4-BE49-F238E27FC236}">
                <a16:creationId xmlns:a16="http://schemas.microsoft.com/office/drawing/2014/main" id="{ADC4ECFA-EC2B-4760-A415-58B5FB8F6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01E8AB4-3099-4E2B-9AF1-BE3DE0AB4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9" name="Picture 6" descr="The Best Way To Cool Hot Coffee, According To Science - Food Republic">
            <a:extLst>
              <a:ext uri="{FF2B5EF4-FFF2-40B4-BE49-F238E27FC236}">
                <a16:creationId xmlns:a16="http://schemas.microsoft.com/office/drawing/2014/main" id="{D5C2F18B-02AA-4AD6-862A-B53670574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B1673-6641-4D10-B5A7-01453FF8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84" y="6108192"/>
            <a:ext cx="548640" cy="548640"/>
          </a:xfrm>
          <a:prstGeom prst="ellipse">
            <a:avLst/>
          </a:prstGeom>
          <a:solidFill>
            <a:srgbClr val="AA442B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D5070838-3FD4-47D3-93B7-7846FAF592F8}" type="slidenum">
              <a:rPr lang="en-US" sz="15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0499" name="Freeform: Shape 14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34B61-E0A7-4938-829C-98E5C685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320" y="6199632"/>
            <a:ext cx="2625599" cy="36576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chemeClr val="tx1">
                    <a:alpha val="80000"/>
                  </a:schemeClr>
                </a:solidFill>
              </a:rPr>
              <a:t>Huyck &amp; Vergani (2020), Hot coffee: associative memory with bump attractor cell assemblies of spiking neurons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2D9093-4B22-49B7-93E5-DBC93CD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9248" y="6199950"/>
            <a:ext cx="2145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B4C7BC-052E-4F9C-8E09-DBB4A975B3D5}" type="datetime1">
              <a:rPr lang="en-US" sz="1100" smtClean="0">
                <a:solidFill>
                  <a:srgbClr val="FFFFFF"/>
                </a:solidFill>
              </a:rPr>
              <a:t>1/14/2021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2921</Words>
  <Application>Microsoft Office PowerPoint</Application>
  <PresentationFormat>Widescreen</PresentationFormat>
  <Paragraphs>565</Paragraphs>
  <Slides>35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GggvsnTimes-Roman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 and brain</vt:lpstr>
      <vt:lpstr>Concepts and brain</vt:lpstr>
      <vt:lpstr>Concepts and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Recap</vt:lpstr>
      <vt:lpstr>Recap</vt:lpstr>
      <vt:lpstr>Recap</vt:lpstr>
      <vt:lpstr>Recap</vt:lpstr>
      <vt:lpstr>Link and References</vt:lpstr>
      <vt:lpstr>PowerPoint Presentation</vt:lpstr>
      <vt:lpstr>Multi-attractors</vt:lpstr>
      <vt:lpstr>Multi-attractors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Arturo Vergani</dc:creator>
  <cp:lastModifiedBy>Alberto Arturo Vergani</cp:lastModifiedBy>
  <cp:revision>57</cp:revision>
  <dcterms:created xsi:type="dcterms:W3CDTF">2021-01-12T15:50:47Z</dcterms:created>
  <dcterms:modified xsi:type="dcterms:W3CDTF">2021-01-14T13:54:18Z</dcterms:modified>
</cp:coreProperties>
</file>